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handoutMasterIdLst>
    <p:handoutMasterId r:id="rId31"/>
  </p:handoutMasterIdLst>
  <p:sldIdLst>
    <p:sldId id="256" r:id="rId2"/>
    <p:sldId id="257" r:id="rId3"/>
    <p:sldId id="278" r:id="rId4"/>
    <p:sldId id="290" r:id="rId5"/>
    <p:sldId id="292" r:id="rId6"/>
    <p:sldId id="294" r:id="rId7"/>
    <p:sldId id="263" r:id="rId8"/>
    <p:sldId id="267" r:id="rId9"/>
    <p:sldId id="269" r:id="rId10"/>
    <p:sldId id="270" r:id="rId11"/>
    <p:sldId id="273" r:id="rId12"/>
    <p:sldId id="275" r:id="rId13"/>
    <p:sldId id="276" r:id="rId14"/>
    <p:sldId id="277" r:id="rId15"/>
    <p:sldId id="298" r:id="rId16"/>
    <p:sldId id="262" r:id="rId17"/>
    <p:sldId id="258" r:id="rId18"/>
    <p:sldId id="286" r:id="rId19"/>
    <p:sldId id="299" r:id="rId20"/>
    <p:sldId id="285" r:id="rId21"/>
    <p:sldId id="293" r:id="rId22"/>
    <p:sldId id="259" r:id="rId23"/>
    <p:sldId id="260" r:id="rId24"/>
    <p:sldId id="295" r:id="rId25"/>
    <p:sldId id="261" r:id="rId26"/>
    <p:sldId id="297" r:id="rId27"/>
    <p:sldId id="287" r:id="rId28"/>
    <p:sldId id="288" r:id="rId2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D5F8CA-5E54-4511-AF66-E790191823B2}">
          <p14:sldIdLst>
            <p14:sldId id="256"/>
            <p14:sldId id="257"/>
            <p14:sldId id="278"/>
            <p14:sldId id="290"/>
            <p14:sldId id="292"/>
            <p14:sldId id="294"/>
            <p14:sldId id="263"/>
            <p14:sldId id="267"/>
            <p14:sldId id="269"/>
            <p14:sldId id="270"/>
            <p14:sldId id="273"/>
            <p14:sldId id="275"/>
            <p14:sldId id="276"/>
            <p14:sldId id="277"/>
            <p14:sldId id="298"/>
            <p14:sldId id="262"/>
            <p14:sldId id="258"/>
            <p14:sldId id="286"/>
            <p14:sldId id="299"/>
            <p14:sldId id="285"/>
            <p14:sldId id="293"/>
            <p14:sldId id="259"/>
            <p14:sldId id="260"/>
            <p14:sldId id="295"/>
            <p14:sldId id="261"/>
            <p14:sldId id="297"/>
            <p14:sldId id="287"/>
            <p14:sldId id="288"/>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8A"/>
    <a:srgbClr val="001E98"/>
    <a:srgbClr val="011A80"/>
    <a:srgbClr val="6AD27E"/>
    <a:srgbClr val="28843A"/>
    <a:srgbClr val="080808"/>
    <a:srgbClr val="ED9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9270" autoAdjust="0"/>
  </p:normalViewPr>
  <p:slideViewPr>
    <p:cSldViewPr snapToGrid="0">
      <p:cViewPr>
        <p:scale>
          <a:sx n="70" d="100"/>
          <a:sy n="70" d="100"/>
        </p:scale>
        <p:origin x="-1280" y="-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132"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6" cy="462444"/>
          </a:xfrm>
          <a:prstGeom prst="rect">
            <a:avLst/>
          </a:prstGeom>
        </p:spPr>
        <p:txBody>
          <a:bodyPr vert="horz" lIns="92121" tIns="46061" rIns="92121" bIns="46061" rtlCol="0"/>
          <a:lstStyle>
            <a:lvl1pPr algn="l">
              <a:defRPr sz="1200"/>
            </a:lvl1pPr>
          </a:lstStyle>
          <a:p>
            <a:endParaRPr lang="en-US"/>
          </a:p>
        </p:txBody>
      </p:sp>
      <p:sp>
        <p:nvSpPr>
          <p:cNvPr id="3" name="Date Placeholder 2"/>
          <p:cNvSpPr>
            <a:spLocks noGrp="1"/>
          </p:cNvSpPr>
          <p:nvPr>
            <p:ph type="dt" sz="quarter" idx="1"/>
          </p:nvPr>
        </p:nvSpPr>
        <p:spPr>
          <a:xfrm>
            <a:off x="3936991" y="0"/>
            <a:ext cx="3011486" cy="462444"/>
          </a:xfrm>
          <a:prstGeom prst="rect">
            <a:avLst/>
          </a:prstGeom>
        </p:spPr>
        <p:txBody>
          <a:bodyPr vert="horz" lIns="92121" tIns="46061" rIns="92121" bIns="46061" rtlCol="0"/>
          <a:lstStyle>
            <a:lvl1pPr algn="r">
              <a:defRPr sz="1200"/>
            </a:lvl1pPr>
          </a:lstStyle>
          <a:p>
            <a:fld id="{87E26FCC-69C3-4F5D-9FB3-C29F808F6B98}" type="datetimeFigureOut">
              <a:rPr lang="en-US" smtClean="0"/>
              <a:t>6/18/15</a:t>
            </a:fld>
            <a:endParaRPr lang="en-US"/>
          </a:p>
        </p:txBody>
      </p:sp>
      <p:sp>
        <p:nvSpPr>
          <p:cNvPr id="4" name="Footer Placeholder 3"/>
          <p:cNvSpPr>
            <a:spLocks noGrp="1"/>
          </p:cNvSpPr>
          <p:nvPr>
            <p:ph type="ftr" sz="quarter" idx="2"/>
          </p:nvPr>
        </p:nvSpPr>
        <p:spPr>
          <a:xfrm>
            <a:off x="0" y="8773632"/>
            <a:ext cx="3011486" cy="462443"/>
          </a:xfrm>
          <a:prstGeom prst="rect">
            <a:avLst/>
          </a:prstGeom>
        </p:spPr>
        <p:txBody>
          <a:bodyPr vert="horz" lIns="92121" tIns="46061" rIns="92121" bIns="46061" rtlCol="0" anchor="b"/>
          <a:lstStyle>
            <a:lvl1pPr algn="l">
              <a:defRPr sz="1200"/>
            </a:lvl1pPr>
          </a:lstStyle>
          <a:p>
            <a:endParaRPr lang="en-US"/>
          </a:p>
        </p:txBody>
      </p:sp>
      <p:sp>
        <p:nvSpPr>
          <p:cNvPr id="5" name="Slide Number Placeholder 4"/>
          <p:cNvSpPr>
            <a:spLocks noGrp="1"/>
          </p:cNvSpPr>
          <p:nvPr>
            <p:ph type="sldNum" sz="quarter" idx="3"/>
          </p:nvPr>
        </p:nvSpPr>
        <p:spPr>
          <a:xfrm>
            <a:off x="3936991" y="8773632"/>
            <a:ext cx="3011486" cy="462443"/>
          </a:xfrm>
          <a:prstGeom prst="rect">
            <a:avLst/>
          </a:prstGeom>
        </p:spPr>
        <p:txBody>
          <a:bodyPr vert="horz" lIns="92121" tIns="46061" rIns="92121" bIns="46061" rtlCol="0" anchor="b"/>
          <a:lstStyle>
            <a:lvl1pPr algn="r">
              <a:defRPr sz="1200"/>
            </a:lvl1pPr>
          </a:lstStyle>
          <a:p>
            <a:fld id="{F20CD736-D456-47EA-A781-496E68D2A08D}" type="slidenum">
              <a:rPr lang="en-US" smtClean="0"/>
              <a:t>‹#›</a:t>
            </a:fld>
            <a:endParaRPr lang="en-US"/>
          </a:p>
        </p:txBody>
      </p:sp>
    </p:spTree>
    <p:extLst>
      <p:ext uri="{BB962C8B-B14F-4D97-AF65-F5344CB8AC3E}">
        <p14:creationId xmlns:p14="http://schemas.microsoft.com/office/powerpoint/2010/main" val="568133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6" cy="462444"/>
          </a:xfrm>
          <a:prstGeom prst="rect">
            <a:avLst/>
          </a:prstGeom>
        </p:spPr>
        <p:txBody>
          <a:bodyPr vert="horz" lIns="92121" tIns="46061" rIns="92121" bIns="46061" rtlCol="0"/>
          <a:lstStyle>
            <a:lvl1pPr algn="l">
              <a:defRPr sz="1200"/>
            </a:lvl1pPr>
          </a:lstStyle>
          <a:p>
            <a:endParaRPr lang="en-US"/>
          </a:p>
        </p:txBody>
      </p:sp>
      <p:sp>
        <p:nvSpPr>
          <p:cNvPr id="3" name="Date Placeholder 2"/>
          <p:cNvSpPr>
            <a:spLocks noGrp="1"/>
          </p:cNvSpPr>
          <p:nvPr>
            <p:ph type="dt" idx="1"/>
          </p:nvPr>
        </p:nvSpPr>
        <p:spPr>
          <a:xfrm>
            <a:off x="3936991" y="0"/>
            <a:ext cx="3011486" cy="462444"/>
          </a:xfrm>
          <a:prstGeom prst="rect">
            <a:avLst/>
          </a:prstGeom>
        </p:spPr>
        <p:txBody>
          <a:bodyPr vert="horz" lIns="92121" tIns="46061" rIns="92121" bIns="46061" rtlCol="0"/>
          <a:lstStyle>
            <a:lvl1pPr algn="r">
              <a:defRPr sz="1200"/>
            </a:lvl1pPr>
          </a:lstStyle>
          <a:p>
            <a:fld id="{1B84793C-4720-4C5C-82E0-3D4E67537D6E}" type="datetimeFigureOut">
              <a:rPr lang="en-US" smtClean="0"/>
              <a:t>6/18/15</a:t>
            </a:fld>
            <a:endParaRPr lang="en-US"/>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121" tIns="46061" rIns="92121" bIns="46061" rtlCol="0" anchor="ctr"/>
          <a:lstStyle/>
          <a:p>
            <a:endParaRPr lang="en-US"/>
          </a:p>
        </p:txBody>
      </p:sp>
      <p:sp>
        <p:nvSpPr>
          <p:cNvPr id="5" name="Notes Placeholder 4"/>
          <p:cNvSpPr>
            <a:spLocks noGrp="1"/>
          </p:cNvSpPr>
          <p:nvPr>
            <p:ph type="body" sz="quarter" idx="3"/>
          </p:nvPr>
        </p:nvSpPr>
        <p:spPr>
          <a:xfrm>
            <a:off x="695328" y="4387616"/>
            <a:ext cx="5559421" cy="4155594"/>
          </a:xfrm>
          <a:prstGeom prst="rect">
            <a:avLst/>
          </a:prstGeom>
        </p:spPr>
        <p:txBody>
          <a:bodyPr vert="horz" lIns="92121" tIns="46061" rIns="92121" bIns="4606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031"/>
            <a:ext cx="3011486" cy="462444"/>
          </a:xfrm>
          <a:prstGeom prst="rect">
            <a:avLst/>
          </a:prstGeom>
        </p:spPr>
        <p:txBody>
          <a:bodyPr vert="horz" lIns="92121" tIns="46061" rIns="92121" bIns="46061" rtlCol="0" anchor="b"/>
          <a:lstStyle>
            <a:lvl1pPr algn="l">
              <a:defRPr sz="1200"/>
            </a:lvl1pPr>
          </a:lstStyle>
          <a:p>
            <a:endParaRPr lang="en-US"/>
          </a:p>
        </p:txBody>
      </p:sp>
      <p:sp>
        <p:nvSpPr>
          <p:cNvPr id="7" name="Slide Number Placeholder 6"/>
          <p:cNvSpPr>
            <a:spLocks noGrp="1"/>
          </p:cNvSpPr>
          <p:nvPr>
            <p:ph type="sldNum" sz="quarter" idx="5"/>
          </p:nvPr>
        </p:nvSpPr>
        <p:spPr>
          <a:xfrm>
            <a:off x="3936991" y="8772031"/>
            <a:ext cx="3011486" cy="462444"/>
          </a:xfrm>
          <a:prstGeom prst="rect">
            <a:avLst/>
          </a:prstGeom>
        </p:spPr>
        <p:txBody>
          <a:bodyPr vert="horz" lIns="92121" tIns="46061" rIns="92121" bIns="46061" rtlCol="0" anchor="b"/>
          <a:lstStyle>
            <a:lvl1pPr algn="r">
              <a:defRPr sz="1200"/>
            </a:lvl1pPr>
          </a:lstStyle>
          <a:p>
            <a:fld id="{AAB5FAB2-BABE-4938-8E62-C5B45BD6E92C}" type="slidenum">
              <a:rPr lang="en-US" smtClean="0"/>
              <a:t>‹#›</a:t>
            </a:fld>
            <a:endParaRPr lang="en-US"/>
          </a:p>
        </p:txBody>
      </p:sp>
    </p:spTree>
    <p:extLst>
      <p:ext uri="{BB962C8B-B14F-4D97-AF65-F5344CB8AC3E}">
        <p14:creationId xmlns:p14="http://schemas.microsoft.com/office/powerpoint/2010/main" val="21236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scholar (and online searching in general)</a:t>
            </a:r>
          </a:p>
          <a:p>
            <a:r>
              <a:rPr lang="en-US" dirty="0" smtClean="0"/>
              <a:t>As Google and GS grew, researchers and students</a:t>
            </a:r>
            <a:r>
              <a:rPr lang="en-US" baseline="0" dirty="0" smtClean="0"/>
              <a:t> changed their research habits to fit with how GS searches</a:t>
            </a:r>
          </a:p>
          <a:p>
            <a:r>
              <a:rPr lang="en-US" baseline="0" dirty="0" smtClean="0"/>
              <a:t>Many default to GS</a:t>
            </a:r>
          </a:p>
          <a:p>
            <a:r>
              <a:rPr lang="en-US" baseline="0" dirty="0" smtClean="0"/>
              <a:t>“creation., publication and modification of </a:t>
            </a:r>
            <a:r>
              <a:rPr lang="en-US" baseline="0" dirty="0" err="1" smtClean="0"/>
              <a:t>scholarlt</a:t>
            </a:r>
            <a:r>
              <a:rPr lang="en-US" baseline="0" dirty="0" smtClean="0"/>
              <a:t> </a:t>
            </a:r>
            <a:r>
              <a:rPr lang="en-US" baseline="0" dirty="0" err="1" smtClean="0"/>
              <a:t>literatyre</a:t>
            </a:r>
            <a:r>
              <a:rPr lang="en-US" baseline="0" dirty="0" smtClean="0"/>
              <a:t> in a way that makes it easier for academic search engines to both crawl it and index it”</a:t>
            </a:r>
          </a:p>
          <a:p>
            <a:r>
              <a:rPr lang="en-US" baseline="0" dirty="0" smtClean="0"/>
              <a:t>----- Meeting Notes (6/18/15 11:14) -----</a:t>
            </a:r>
          </a:p>
          <a:p>
            <a:r>
              <a:rPr lang="en-US" baseline="0" dirty="0" smtClean="0"/>
              <a:t>definition of academic search engine optimization</a:t>
            </a:r>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3</a:t>
            </a:fld>
            <a:endParaRPr lang="en-US"/>
          </a:p>
        </p:txBody>
      </p:sp>
    </p:spTree>
    <p:extLst>
      <p:ext uri="{BB962C8B-B14F-4D97-AF65-F5344CB8AC3E}">
        <p14:creationId xmlns:p14="http://schemas.microsoft.com/office/powerpoint/2010/main" val="2193264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pPr defTabSz="924916">
              <a:defRPr/>
            </a:pPr>
            <a:r>
              <a:rPr lang="en-US" dirty="0" smtClean="0"/>
              <a:t>Discuss the fact that the</a:t>
            </a:r>
            <a:r>
              <a:rPr lang="en-US" baseline="0" dirty="0" smtClean="0"/>
              <a:t> Scalia article is one of the most cited law review articles of all time. Both the number of citations and his prominent name are contributing to its high ranking. </a:t>
            </a:r>
            <a:r>
              <a:rPr lang="en-US" dirty="0" smtClean="0"/>
              <a:t>Discuss the fact that the</a:t>
            </a:r>
            <a:r>
              <a:rPr lang="en-US" baseline="0" dirty="0" smtClean="0"/>
              <a:t> Scalia article is one of the most cited law review articles of all time. Both the number of citations and his prominent name are contributing to its high ranking. </a:t>
            </a:r>
            <a:endParaRPr lang="en-US" dirty="0" smtClean="0"/>
          </a:p>
          <a:p>
            <a:endParaRPr lang="en-US" dirty="0"/>
          </a:p>
        </p:txBody>
      </p:sp>
      <p:sp>
        <p:nvSpPr>
          <p:cNvPr id="4" name="Slide Number Placeholder 3"/>
          <p:cNvSpPr>
            <a:spLocks noGrp="1"/>
          </p:cNvSpPr>
          <p:nvPr>
            <p:ph type="sldNum" sz="quarter" idx="10"/>
          </p:nvPr>
        </p:nvSpPr>
        <p:spPr/>
        <p:txBody>
          <a:bodyPr/>
          <a:lstStyle/>
          <a:p>
            <a:fld id="{6A22FB60-9C51-4D45-84F1-BFFE22138FF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21425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14</a:t>
            </a:fld>
            <a:endParaRPr lang="en-US"/>
          </a:p>
        </p:txBody>
      </p:sp>
    </p:spTree>
    <p:extLst>
      <p:ext uri="{BB962C8B-B14F-4D97-AF65-F5344CB8AC3E}">
        <p14:creationId xmlns:p14="http://schemas.microsoft.com/office/powerpoint/2010/main" val="3244825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15</a:t>
            </a:fld>
            <a:endParaRPr lang="en-US"/>
          </a:p>
        </p:txBody>
      </p:sp>
    </p:spTree>
    <p:extLst>
      <p:ext uri="{BB962C8B-B14F-4D97-AF65-F5344CB8AC3E}">
        <p14:creationId xmlns:p14="http://schemas.microsoft.com/office/powerpoint/2010/main" val="3244825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defTabSz="924916">
              <a:defRPr/>
            </a:pPr>
            <a:r>
              <a:rPr lang="en-US" sz="3000" dirty="0">
                <a:solidFill>
                  <a:schemeClr val="tx1">
                    <a:lumMod val="95000"/>
                    <a:lumOff val="5000"/>
                  </a:schemeClr>
                </a:solidFill>
              </a:rPr>
              <a:t>Cover the essentials, don’t overwhelm the reader</a:t>
            </a:r>
          </a:p>
          <a:p>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17</a:t>
            </a:fld>
            <a:endParaRPr lang="en-US"/>
          </a:p>
        </p:txBody>
      </p:sp>
    </p:spTree>
    <p:extLst>
      <p:ext uri="{BB962C8B-B14F-4D97-AF65-F5344CB8AC3E}">
        <p14:creationId xmlns:p14="http://schemas.microsoft.com/office/powerpoint/2010/main" val="318223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20</a:t>
            </a:fld>
            <a:endParaRPr lang="en-US"/>
          </a:p>
        </p:txBody>
      </p:sp>
    </p:spTree>
    <p:extLst>
      <p:ext uri="{BB962C8B-B14F-4D97-AF65-F5344CB8AC3E}">
        <p14:creationId xmlns:p14="http://schemas.microsoft.com/office/powerpoint/2010/main" val="2910564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21</a:t>
            </a:fld>
            <a:endParaRPr lang="en-US"/>
          </a:p>
        </p:txBody>
      </p:sp>
    </p:spTree>
    <p:extLst>
      <p:ext uri="{BB962C8B-B14F-4D97-AF65-F5344CB8AC3E}">
        <p14:creationId xmlns:p14="http://schemas.microsoft.com/office/powerpoint/2010/main" val="29709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6732" lvl="1" indent="-409468"/>
            <a:r>
              <a:rPr lang="en-US" sz="2400" dirty="0"/>
              <a:t>E.g., law and economics; law and gender studies</a:t>
            </a:r>
          </a:p>
          <a:p>
            <a:pPr marL="1096732" lvl="1" indent="-409468"/>
            <a:r>
              <a:rPr lang="en-US" sz="2400" dirty="0"/>
              <a:t>E.g., information technology and libraries; </a:t>
            </a:r>
          </a:p>
          <a:p>
            <a:pPr marL="1096732" lvl="1" indent="-409468"/>
            <a:endParaRPr lang="en-US" sz="2400" dirty="0"/>
          </a:p>
          <a:p>
            <a:pPr marL="1103155" indent="-409468"/>
            <a:r>
              <a:rPr lang="en-US" sz="2400" dirty="0"/>
              <a:t>Most articles touch on different subject areas</a:t>
            </a:r>
          </a:p>
          <a:p>
            <a:pPr marL="1096732" lvl="1" indent="-409468"/>
            <a:r>
              <a:rPr lang="en-US" sz="2400" dirty="0"/>
              <a:t>E.g., criminal justice; social sciences; library science</a:t>
            </a:r>
          </a:p>
          <a:p>
            <a:pPr marL="1096732" lvl="1" indent="-409468"/>
            <a:endParaRPr lang="en-US" sz="2400" dirty="0"/>
          </a:p>
          <a:p>
            <a:pPr marL="1096732" lvl="1" indent="-409468" defTabSz="924916">
              <a:defRPr/>
            </a:pPr>
            <a:r>
              <a:rPr lang="en-US" sz="2400" dirty="0">
                <a:solidFill>
                  <a:srgbClr val="3D3D3D"/>
                </a:solidFill>
              </a:rPr>
              <a:t>Use applicable disciplines as keywords in your abstract and metadata</a:t>
            </a:r>
          </a:p>
          <a:p>
            <a:pPr marL="1096732" lvl="1" indent="-409468" defTabSz="924916">
              <a:defRPr/>
            </a:pPr>
            <a:r>
              <a:rPr lang="en-US" sz="2400" dirty="0">
                <a:solidFill>
                  <a:srgbClr val="3D3D3D"/>
                </a:solidFill>
              </a:rPr>
              <a:t>Expand your influence and reach a wider audience </a:t>
            </a:r>
          </a:p>
          <a:p>
            <a:pPr marL="1096732" lvl="1" indent="-409468" defTabSz="924916">
              <a:defRPr/>
            </a:pPr>
            <a:endParaRPr lang="en-US" sz="2400" dirty="0">
              <a:solidFill>
                <a:srgbClr val="3D3D3D"/>
              </a:solidFill>
            </a:endParaRPr>
          </a:p>
          <a:p>
            <a:pPr marL="1096732" lvl="1" indent="-409468"/>
            <a:endParaRPr lang="en-US" sz="2400" dirty="0"/>
          </a:p>
          <a:p>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22</a:t>
            </a:fld>
            <a:endParaRPr lang="en-US"/>
          </a:p>
        </p:txBody>
      </p:sp>
    </p:spTree>
    <p:extLst>
      <p:ext uri="{BB962C8B-B14F-4D97-AF65-F5344CB8AC3E}">
        <p14:creationId xmlns:p14="http://schemas.microsoft.com/office/powerpoint/2010/main" val="2103068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solidFill>
                  <a:prstClr val="black"/>
                </a:solidFill>
              </a:rPr>
              <a:t>Posting to different websites = greater visibility</a:t>
            </a:r>
          </a:p>
          <a:p>
            <a:pPr defTabSz="924916">
              <a:defRPr/>
            </a:pPr>
            <a:r>
              <a:rPr lang="en-US" dirty="0">
                <a:solidFill>
                  <a:prstClr val="black"/>
                </a:solidFill>
              </a:rPr>
              <a:t>May increase scholarship count in Google Scholar</a:t>
            </a:r>
          </a:p>
          <a:p>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23</a:t>
            </a:fld>
            <a:endParaRPr lang="en-US"/>
          </a:p>
        </p:txBody>
      </p:sp>
    </p:spTree>
    <p:extLst>
      <p:ext uri="{BB962C8B-B14F-4D97-AF65-F5344CB8AC3E}">
        <p14:creationId xmlns:p14="http://schemas.microsoft.com/office/powerpoint/2010/main" val="3861529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solidFill>
                  <a:prstClr val="black"/>
                </a:solidFill>
              </a:rPr>
              <a:t>Posting to different websites = greater visibility</a:t>
            </a:r>
          </a:p>
          <a:p>
            <a:pPr defTabSz="924916">
              <a:defRPr/>
            </a:pPr>
            <a:r>
              <a:rPr lang="en-US" dirty="0">
                <a:solidFill>
                  <a:prstClr val="black"/>
                </a:solidFill>
              </a:rPr>
              <a:t>May increase scholarship count in Google Scholar</a:t>
            </a:r>
          </a:p>
          <a:p>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24</a:t>
            </a:fld>
            <a:endParaRPr lang="en-US"/>
          </a:p>
        </p:txBody>
      </p:sp>
    </p:spTree>
    <p:extLst>
      <p:ext uri="{BB962C8B-B14F-4D97-AF65-F5344CB8AC3E}">
        <p14:creationId xmlns:p14="http://schemas.microsoft.com/office/powerpoint/2010/main" val="2423070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your pdf file is compatible on all platforms by selecting which Acrobat version you want </a:t>
            </a:r>
          </a:p>
          <a:p>
            <a:r>
              <a:rPr lang="en-US" dirty="0" smtClean="0"/>
              <a:t>Generally, unless there’s a specific need for backward compatibility, use the most recent version (in this case, Acrobat 9.0 and later). The latest version includes all the newest features and functionality; however, if you’re creating documents that will be distributed widely, consider choosing Acrobat 6.0 or Acrobat 7.0. Using one of these versions ensures that all users can view and print your document.</a:t>
            </a:r>
          </a:p>
          <a:p>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25</a:t>
            </a:fld>
            <a:endParaRPr lang="en-US"/>
          </a:p>
        </p:txBody>
      </p:sp>
    </p:spTree>
    <p:extLst>
      <p:ext uri="{BB962C8B-B14F-4D97-AF65-F5344CB8AC3E}">
        <p14:creationId xmlns:p14="http://schemas.microsoft.com/office/powerpoint/2010/main" val="338007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480" indent="-236701" defTabSz="921216">
              <a:buFont typeface="Arial" panose="020B0604020202020204" pitchFamily="34" charset="0"/>
              <a:buChar char="•"/>
            </a:pPr>
            <a:r>
              <a:rPr lang="en-US" dirty="0">
                <a:solidFill>
                  <a:prstClr val="black"/>
                </a:solidFill>
              </a:rPr>
              <a:t>The use of Google Scholar in academics is substantial.</a:t>
            </a:r>
            <a:r>
              <a:rPr lang="en-US" baseline="30000" dirty="0">
                <a:solidFill>
                  <a:prstClr val="black"/>
                </a:solidFill>
              </a:rPr>
              <a:t>1</a:t>
            </a:r>
            <a:r>
              <a:rPr lang="en-US" dirty="0">
                <a:solidFill>
                  <a:prstClr val="black"/>
                </a:solidFill>
              </a:rPr>
              <a:t>  </a:t>
            </a:r>
          </a:p>
          <a:p>
            <a:pPr marL="289480" indent="-236701" defTabSz="921216">
              <a:buFont typeface="Arial" panose="020B0604020202020204" pitchFamily="34" charset="0"/>
              <a:buChar char="•"/>
            </a:pPr>
            <a:endParaRPr lang="en-US" dirty="0">
              <a:solidFill>
                <a:prstClr val="black"/>
              </a:solidFill>
            </a:endParaRPr>
          </a:p>
          <a:p>
            <a:pPr marL="289480" indent="-236701" defTabSz="921216">
              <a:buFont typeface="Arial" panose="020B0604020202020204" pitchFamily="34" charset="0"/>
              <a:buChar char="•"/>
            </a:pPr>
            <a:r>
              <a:rPr lang="en-US" dirty="0">
                <a:solidFill>
                  <a:prstClr val="black"/>
                </a:solidFill>
              </a:rPr>
              <a:t>Search engines are preferred to academic search websites, such as the library catalog or Academic Search Complete (or </a:t>
            </a:r>
            <a:r>
              <a:rPr lang="en-US" dirty="0" err="1">
                <a:solidFill>
                  <a:prstClr val="black"/>
                </a:solidFill>
              </a:rPr>
              <a:t>HeinOnline</a:t>
            </a:r>
            <a:r>
              <a:rPr lang="en-US" dirty="0">
                <a:solidFill>
                  <a:prstClr val="black"/>
                </a:solidFill>
              </a:rPr>
              <a:t>).</a:t>
            </a:r>
            <a:r>
              <a:rPr lang="en-US" baseline="30000" dirty="0">
                <a:solidFill>
                  <a:prstClr val="black"/>
                </a:solidFill>
              </a:rPr>
              <a:t>2</a:t>
            </a:r>
            <a:endParaRPr lang="en-US" dirty="0">
              <a:solidFill>
                <a:prstClr val="black"/>
              </a:solidFill>
            </a:endParaRPr>
          </a:p>
          <a:p>
            <a:pPr marL="289480" indent="-236701" defTabSz="921216">
              <a:buFont typeface="Arial" panose="020B0604020202020204" pitchFamily="34" charset="0"/>
              <a:buChar char="•"/>
            </a:pPr>
            <a:endParaRPr lang="en-US" dirty="0">
              <a:solidFill>
                <a:prstClr val="black"/>
              </a:solidFill>
            </a:endParaRPr>
          </a:p>
          <a:p>
            <a:pPr marL="289480" indent="-236701" defTabSz="921216">
              <a:buFont typeface="Arial" panose="020B0604020202020204" pitchFamily="34" charset="0"/>
              <a:buChar char="•"/>
            </a:pPr>
            <a:r>
              <a:rPr lang="en-US" dirty="0">
                <a:solidFill>
                  <a:prstClr val="black"/>
                </a:solidFill>
              </a:rPr>
              <a:t>When using Google Scholar, “students rarely investigated or evaluated sources past the first page of results” (83% stayed on the first page).</a:t>
            </a:r>
            <a:r>
              <a:rPr lang="en-US" baseline="30000" dirty="0">
                <a:solidFill>
                  <a:prstClr val="black"/>
                </a:solidFill>
              </a:rPr>
              <a:t>3</a:t>
            </a:r>
          </a:p>
          <a:p>
            <a:pPr marL="289480" indent="-236701" defTabSz="921216">
              <a:buFont typeface="Arial" panose="020B0604020202020204" pitchFamily="34" charset="0"/>
              <a:buChar char="•"/>
            </a:pPr>
            <a:endParaRPr lang="en-US" baseline="30000" dirty="0">
              <a:solidFill>
                <a:prstClr val="black"/>
              </a:solidFill>
            </a:endParaRPr>
          </a:p>
          <a:p>
            <a:pPr marL="289480" indent="-236701" defTabSz="921216">
              <a:buFont typeface="Arial" panose="020B0604020202020204" pitchFamily="34" charset="0"/>
              <a:buChar char="•"/>
            </a:pPr>
            <a:r>
              <a:rPr lang="en-US" dirty="0">
                <a:solidFill>
                  <a:prstClr val="black"/>
                </a:solidFill>
              </a:rPr>
              <a:t>“[U]</a:t>
            </a:r>
            <a:r>
              <a:rPr lang="en-US" dirty="0" err="1">
                <a:solidFill>
                  <a:prstClr val="black"/>
                </a:solidFill>
              </a:rPr>
              <a:t>sers</a:t>
            </a:r>
            <a:r>
              <a:rPr lang="en-US" dirty="0">
                <a:solidFill>
                  <a:prstClr val="black"/>
                </a:solidFill>
              </a:rPr>
              <a:t> do not want to interact with a system beyond entering in a few keywords” and “patterns of use of electronic information systems become habitual.”</a:t>
            </a:r>
            <a:r>
              <a:rPr lang="en-US" baseline="30000" dirty="0">
                <a:solidFill>
                  <a:prstClr val="black"/>
                </a:solidFill>
              </a:rPr>
              <a:t>4</a:t>
            </a:r>
            <a:endParaRPr lang="en-US" dirty="0">
              <a:solidFill>
                <a:prstClr val="black"/>
              </a:solidFill>
            </a:endParaRPr>
          </a:p>
          <a:p>
            <a:pPr marL="289480" indent="-236701" defTabSz="921216"/>
            <a:endParaRPr lang="en-US" dirty="0">
              <a:solidFill>
                <a:prstClr val="black"/>
              </a:solidFill>
            </a:endParaRPr>
          </a:p>
          <a:p>
            <a:pPr marL="289480" indent="-236701" defTabSz="921216">
              <a:buFont typeface="Arial" panose="020B0604020202020204" pitchFamily="34" charset="0"/>
              <a:buChar char="•"/>
            </a:pPr>
            <a:r>
              <a:rPr lang="en-US" dirty="0">
                <a:solidFill>
                  <a:prstClr val="black"/>
                </a:solidFill>
              </a:rPr>
              <a:t>When searchers conduct a search in the web, they tend to click on links above to page break; “a sharp drop” in clicking on links occurs after the first page of search results.</a:t>
            </a:r>
            <a:r>
              <a:rPr lang="en-US" baseline="30000" dirty="0">
                <a:solidFill>
                  <a:prstClr val="black"/>
                </a:solidFill>
              </a:rPr>
              <a:t>5</a:t>
            </a:r>
          </a:p>
          <a:p>
            <a:pPr marL="52778" defTabSz="921216"/>
            <a:endParaRPr lang="en-US" baseline="30000" dirty="0">
              <a:solidFill>
                <a:prstClr val="black"/>
              </a:solidFill>
            </a:endParaRPr>
          </a:p>
          <a:p>
            <a:pPr marL="289480" indent="-236701" defTabSz="921216">
              <a:buFont typeface="Arial" panose="020B0604020202020204" pitchFamily="34" charset="0"/>
              <a:buChar char="•"/>
            </a:pPr>
            <a:r>
              <a:rPr lang="en-US" dirty="0">
                <a:solidFill>
                  <a:prstClr val="black"/>
                </a:solidFill>
              </a:rPr>
              <a:t>Legal research professionals recommend Google Scholar as one of the best free resources.</a:t>
            </a:r>
            <a:r>
              <a:rPr lang="en-US" baseline="30000" dirty="0">
                <a:solidFill>
                  <a:prstClr val="black"/>
                </a:solidFill>
              </a:rPr>
              <a:t>6</a:t>
            </a:r>
          </a:p>
          <a:p>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4</a:t>
            </a:fld>
            <a:endParaRPr lang="en-US"/>
          </a:p>
        </p:txBody>
      </p:sp>
    </p:spTree>
    <p:extLst>
      <p:ext uri="{BB962C8B-B14F-4D97-AF65-F5344CB8AC3E}">
        <p14:creationId xmlns:p14="http://schemas.microsoft.com/office/powerpoint/2010/main" val="4017169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your pdf file is compatible on all platforms by selecting which Acrobat version you want </a:t>
            </a:r>
          </a:p>
          <a:p>
            <a:r>
              <a:rPr lang="en-US" dirty="0" smtClean="0"/>
              <a:t>Generally, unless there’s a specific need for backward compatibility, use the most recent version (in this case, Acrobat 9.0 and later). The latest version includes all the newest features and functionality; however, if you’re creating documents that will be distributed widely, consider choosing Acrobat 6.0 or Acrobat 7.0. Using one of these versions ensures that all users can view and print your document.</a:t>
            </a:r>
          </a:p>
          <a:p>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26</a:t>
            </a:fld>
            <a:endParaRPr lang="en-US"/>
          </a:p>
        </p:txBody>
      </p:sp>
    </p:spTree>
    <p:extLst>
      <p:ext uri="{BB962C8B-B14F-4D97-AF65-F5344CB8AC3E}">
        <p14:creationId xmlns:p14="http://schemas.microsoft.com/office/powerpoint/2010/main" val="2664995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SSRN and </a:t>
            </a:r>
            <a:r>
              <a:rPr lang="en-US" dirty="0" err="1" smtClean="0"/>
              <a:t>BePress</a:t>
            </a:r>
            <a:r>
              <a:rPr lang="en-US" dirty="0" smtClean="0"/>
              <a:t> impact on each other and how effects rankings and download statistics – continuation/next step of this</a:t>
            </a:r>
            <a:r>
              <a:rPr lang="en-US" baseline="0" dirty="0" smtClean="0"/>
              <a:t> presentation</a:t>
            </a:r>
            <a:r>
              <a:rPr lang="en-US" dirty="0" smtClean="0"/>
              <a:t> </a:t>
            </a:r>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27</a:t>
            </a:fld>
            <a:endParaRPr lang="en-US"/>
          </a:p>
        </p:txBody>
      </p:sp>
    </p:spTree>
    <p:extLst>
      <p:ext uri="{BB962C8B-B14F-4D97-AF65-F5344CB8AC3E}">
        <p14:creationId xmlns:p14="http://schemas.microsoft.com/office/powerpoint/2010/main" val="3457854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28</a:t>
            </a:fld>
            <a:endParaRPr lang="en-US"/>
          </a:p>
        </p:txBody>
      </p:sp>
    </p:spTree>
    <p:extLst>
      <p:ext uri="{BB962C8B-B14F-4D97-AF65-F5344CB8AC3E}">
        <p14:creationId xmlns:p14="http://schemas.microsoft.com/office/powerpoint/2010/main" val="345785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480" indent="-236701" defTabSz="921216">
              <a:buFont typeface="Arial" panose="020B0604020202020204" pitchFamily="34" charset="0"/>
              <a:buChar char="•"/>
            </a:pPr>
            <a:r>
              <a:rPr lang="en-US" dirty="0">
                <a:solidFill>
                  <a:prstClr val="black"/>
                </a:solidFill>
              </a:rPr>
              <a:t>The use of Google Scholar in academics is substantial.</a:t>
            </a:r>
            <a:r>
              <a:rPr lang="en-US" baseline="30000" dirty="0">
                <a:solidFill>
                  <a:prstClr val="black"/>
                </a:solidFill>
              </a:rPr>
              <a:t>1</a:t>
            </a:r>
            <a:r>
              <a:rPr lang="en-US" dirty="0">
                <a:solidFill>
                  <a:prstClr val="black"/>
                </a:solidFill>
              </a:rPr>
              <a:t>  </a:t>
            </a:r>
          </a:p>
          <a:p>
            <a:pPr marL="289480" indent="-236701" defTabSz="921216">
              <a:buFont typeface="Arial" panose="020B0604020202020204" pitchFamily="34" charset="0"/>
              <a:buChar char="•"/>
            </a:pPr>
            <a:endParaRPr lang="en-US" dirty="0">
              <a:solidFill>
                <a:prstClr val="black"/>
              </a:solidFill>
            </a:endParaRPr>
          </a:p>
          <a:p>
            <a:pPr marL="289480" indent="-236701" defTabSz="921216">
              <a:buFont typeface="Arial" panose="020B0604020202020204" pitchFamily="34" charset="0"/>
              <a:buChar char="•"/>
            </a:pPr>
            <a:r>
              <a:rPr lang="en-US" dirty="0">
                <a:solidFill>
                  <a:prstClr val="black"/>
                </a:solidFill>
              </a:rPr>
              <a:t>Search engines are preferred to academic search websites, such as the library catalog or Academic Search Complete (or </a:t>
            </a:r>
            <a:r>
              <a:rPr lang="en-US" dirty="0" err="1">
                <a:solidFill>
                  <a:prstClr val="black"/>
                </a:solidFill>
              </a:rPr>
              <a:t>HeinOnline</a:t>
            </a:r>
            <a:r>
              <a:rPr lang="en-US" dirty="0">
                <a:solidFill>
                  <a:prstClr val="black"/>
                </a:solidFill>
              </a:rPr>
              <a:t>).</a:t>
            </a:r>
            <a:r>
              <a:rPr lang="en-US" baseline="30000" dirty="0">
                <a:solidFill>
                  <a:prstClr val="black"/>
                </a:solidFill>
              </a:rPr>
              <a:t>2</a:t>
            </a:r>
            <a:endParaRPr lang="en-US" dirty="0">
              <a:solidFill>
                <a:prstClr val="black"/>
              </a:solidFill>
            </a:endParaRPr>
          </a:p>
          <a:p>
            <a:pPr marL="289480" indent="-236701" defTabSz="921216">
              <a:buFont typeface="Arial" panose="020B0604020202020204" pitchFamily="34" charset="0"/>
              <a:buChar char="•"/>
            </a:pPr>
            <a:endParaRPr lang="en-US" dirty="0">
              <a:solidFill>
                <a:prstClr val="black"/>
              </a:solidFill>
            </a:endParaRPr>
          </a:p>
          <a:p>
            <a:pPr marL="289480" indent="-236701" defTabSz="921216">
              <a:buFont typeface="Arial" panose="020B0604020202020204" pitchFamily="34" charset="0"/>
              <a:buChar char="•"/>
            </a:pPr>
            <a:r>
              <a:rPr lang="en-US" dirty="0">
                <a:solidFill>
                  <a:prstClr val="black"/>
                </a:solidFill>
              </a:rPr>
              <a:t>When using Google Scholar, “students rarely investigated or evaluated sources past the first page of results” (83% stayed on the first page).</a:t>
            </a:r>
            <a:r>
              <a:rPr lang="en-US" baseline="30000" dirty="0">
                <a:solidFill>
                  <a:prstClr val="black"/>
                </a:solidFill>
              </a:rPr>
              <a:t>3</a:t>
            </a:r>
          </a:p>
          <a:p>
            <a:pPr marL="289480" indent="-236701" defTabSz="921216">
              <a:buFont typeface="Arial" panose="020B0604020202020204" pitchFamily="34" charset="0"/>
              <a:buChar char="•"/>
            </a:pPr>
            <a:endParaRPr lang="en-US" baseline="30000" dirty="0">
              <a:solidFill>
                <a:prstClr val="black"/>
              </a:solidFill>
            </a:endParaRPr>
          </a:p>
          <a:p>
            <a:pPr marL="289480" indent="-236701" defTabSz="921216">
              <a:buFont typeface="Arial" panose="020B0604020202020204" pitchFamily="34" charset="0"/>
              <a:buChar char="•"/>
            </a:pPr>
            <a:r>
              <a:rPr lang="en-US" dirty="0">
                <a:solidFill>
                  <a:prstClr val="black"/>
                </a:solidFill>
              </a:rPr>
              <a:t>“[U]</a:t>
            </a:r>
            <a:r>
              <a:rPr lang="en-US" dirty="0" err="1">
                <a:solidFill>
                  <a:prstClr val="black"/>
                </a:solidFill>
              </a:rPr>
              <a:t>sers</a:t>
            </a:r>
            <a:r>
              <a:rPr lang="en-US" dirty="0">
                <a:solidFill>
                  <a:prstClr val="black"/>
                </a:solidFill>
              </a:rPr>
              <a:t> do not want to interact with a system beyond entering in a few keywords” and “patterns of use of electronic information systems become habitual.”</a:t>
            </a:r>
            <a:r>
              <a:rPr lang="en-US" baseline="30000" dirty="0" smtClean="0">
                <a:solidFill>
                  <a:prstClr val="black"/>
                </a:solidFill>
              </a:rPr>
              <a:t>4</a:t>
            </a:r>
            <a:endParaRPr lang="en-US" dirty="0">
              <a:solidFill>
                <a:prstClr val="black"/>
              </a:solidFill>
            </a:endParaRPr>
          </a:p>
          <a:p>
            <a:pPr marL="289480" indent="-236701" defTabSz="921216">
              <a:buFont typeface="Arial" panose="020B0604020202020204" pitchFamily="34" charset="0"/>
              <a:buChar char="•"/>
            </a:pPr>
            <a:r>
              <a:rPr lang="en-US" dirty="0">
                <a:solidFill>
                  <a:prstClr val="black"/>
                </a:solidFill>
              </a:rPr>
              <a:t>When searchers conduct a search in the web, they tend to click on links above to page break; “a sharp drop” in clicking on links occurs after the first page of search results.</a:t>
            </a:r>
            <a:r>
              <a:rPr lang="en-US" baseline="30000" dirty="0">
                <a:solidFill>
                  <a:prstClr val="black"/>
                </a:solidFill>
              </a:rPr>
              <a:t>5</a:t>
            </a:r>
          </a:p>
          <a:p>
            <a:pPr marL="52778" defTabSz="921216"/>
            <a:endParaRPr lang="en-US" baseline="30000" dirty="0">
              <a:solidFill>
                <a:prstClr val="black"/>
              </a:solidFill>
            </a:endParaRPr>
          </a:p>
          <a:p>
            <a:pPr marL="289480" indent="-236701" defTabSz="921216">
              <a:buFont typeface="Arial" panose="020B0604020202020204" pitchFamily="34" charset="0"/>
              <a:buChar char="•"/>
            </a:pPr>
            <a:r>
              <a:rPr lang="en-US" dirty="0">
                <a:solidFill>
                  <a:prstClr val="black"/>
                </a:solidFill>
              </a:rPr>
              <a:t>Legal research professionals recommend Google Scholar as one of the best free resources.</a:t>
            </a:r>
            <a:r>
              <a:rPr lang="en-US" baseline="30000" dirty="0">
                <a:solidFill>
                  <a:prstClr val="black"/>
                </a:solidFill>
              </a:rPr>
              <a:t>6</a:t>
            </a:r>
          </a:p>
          <a:p>
            <a:endParaRPr lang="en-US" dirty="0"/>
          </a:p>
          <a:p>
            <a:r>
              <a:rPr lang="en-US" dirty="0"/>
              <a:t>----- Meeting Notes (6/18/15 11:14) -----</a:t>
            </a:r>
          </a:p>
          <a:p>
            <a:r>
              <a:rPr lang="en-US" dirty="0"/>
              <a:t>first: never click past the first page of results -- and this matters beyond Google Scholar because</a:t>
            </a:r>
          </a:p>
        </p:txBody>
      </p:sp>
      <p:sp>
        <p:nvSpPr>
          <p:cNvPr id="4" name="Slide Number Placeholder 3"/>
          <p:cNvSpPr>
            <a:spLocks noGrp="1"/>
          </p:cNvSpPr>
          <p:nvPr>
            <p:ph type="sldNum" sz="quarter" idx="10"/>
          </p:nvPr>
        </p:nvSpPr>
        <p:spPr/>
        <p:txBody>
          <a:bodyPr/>
          <a:lstStyle/>
          <a:p>
            <a:fld id="{AAB5FAB2-BABE-4938-8E62-C5B45BD6E92C}" type="slidenum">
              <a:rPr lang="en-US" smtClean="0"/>
              <a:t>5</a:t>
            </a:fld>
            <a:endParaRPr lang="en-US"/>
          </a:p>
        </p:txBody>
      </p:sp>
    </p:spTree>
    <p:extLst>
      <p:ext uri="{BB962C8B-B14F-4D97-AF65-F5344CB8AC3E}">
        <p14:creationId xmlns:p14="http://schemas.microsoft.com/office/powerpoint/2010/main" val="2635053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adjust, you have to understand how people research, how the Google algorithm works, and how to adopt best practices to optimize</a:t>
            </a:r>
            <a:r>
              <a:rPr lang="en-US" baseline="0" dirty="0" smtClean="0"/>
              <a:t> results</a:t>
            </a:r>
          </a:p>
          <a:p>
            <a:r>
              <a:rPr lang="en-US" baseline="0" dirty="0" smtClean="0"/>
              <a:t>First, we’ll provide an overview of how we think the Google algorithm works, then introduce you to the best practices we developed.</a:t>
            </a:r>
          </a:p>
          <a:p>
            <a:r>
              <a:rPr lang="en-US" baseline="0" dirty="0" smtClean="0"/>
              <a:t>----- Meeting Notes (6/18/15 11:14) -----</a:t>
            </a:r>
          </a:p>
          <a:p>
            <a:r>
              <a:rPr lang="en-US" baseline="0" dirty="0" smtClean="0"/>
              <a:t>brief introduction to Google algorithm, then more in-deppth discussion of Google Scholar</a:t>
            </a:r>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6</a:t>
            </a:fld>
            <a:endParaRPr lang="en-US"/>
          </a:p>
        </p:txBody>
      </p:sp>
    </p:spTree>
    <p:extLst>
      <p:ext uri="{BB962C8B-B14F-4D97-AF65-F5344CB8AC3E}">
        <p14:creationId xmlns:p14="http://schemas.microsoft.com/office/powerpoint/2010/main" val="2741788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7</a:t>
            </a:fld>
            <a:endParaRPr lang="en-US"/>
          </a:p>
        </p:txBody>
      </p:sp>
    </p:spTree>
    <p:extLst>
      <p:ext uri="{BB962C8B-B14F-4D97-AF65-F5344CB8AC3E}">
        <p14:creationId xmlns:p14="http://schemas.microsoft.com/office/powerpoint/2010/main" val="1202010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Depends on your search history. This article is always the first one to appear.</a:t>
            </a:r>
            <a:r>
              <a:rPr lang="en-US" baseline="0" dirty="0" smtClean="0"/>
              <a:t>  But depending on the computer that you search on, how many times other people have clicked on this result, your own search history, where it appears in the search results varies considerably</a:t>
            </a:r>
            <a:endParaRPr lang="en-US" dirty="0" smtClean="0"/>
          </a:p>
          <a:p>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8</a:t>
            </a:fld>
            <a:endParaRPr lang="en-US"/>
          </a:p>
        </p:txBody>
      </p:sp>
    </p:spTree>
    <p:extLst>
      <p:ext uri="{BB962C8B-B14F-4D97-AF65-F5344CB8AC3E}">
        <p14:creationId xmlns:p14="http://schemas.microsoft.com/office/powerpoint/2010/main" val="3665530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these are the first and fourth results of a Google Scholar search for contracts of adhesion – contracts</a:t>
            </a:r>
            <a:r>
              <a:rPr lang="en-US" baseline="0" dirty="0" smtClean="0"/>
              <a:t> of adhesion in the title, both are from law reviews though </a:t>
            </a:r>
            <a:r>
              <a:rPr lang="en-US" baseline="0" dirty="0" err="1" smtClean="0"/>
              <a:t>HeinOnline</a:t>
            </a:r>
            <a:endParaRPr lang="en-US" dirty="0"/>
          </a:p>
        </p:txBody>
      </p:sp>
      <p:sp>
        <p:nvSpPr>
          <p:cNvPr id="4" name="Slide Number Placeholder 3"/>
          <p:cNvSpPr>
            <a:spLocks noGrp="1"/>
          </p:cNvSpPr>
          <p:nvPr>
            <p:ph type="sldNum" sz="quarter" idx="10"/>
          </p:nvPr>
        </p:nvSpPr>
        <p:spPr/>
        <p:txBody>
          <a:bodyPr/>
          <a:lstStyle/>
          <a:p>
            <a:fld id="{AAB5FAB2-BABE-4938-8E62-C5B45BD6E92C}" type="slidenum">
              <a:rPr lang="en-US" smtClean="0"/>
              <a:t>10</a:t>
            </a:fld>
            <a:endParaRPr lang="en-US"/>
          </a:p>
        </p:txBody>
      </p:sp>
    </p:spTree>
    <p:extLst>
      <p:ext uri="{BB962C8B-B14F-4D97-AF65-F5344CB8AC3E}">
        <p14:creationId xmlns:p14="http://schemas.microsoft.com/office/powerpoint/2010/main" val="104403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“Bert van </a:t>
            </a:r>
            <a:r>
              <a:rPr lang="en-US" dirty="0" err="1" smtClean="0"/>
              <a:t>Heerde</a:t>
            </a:r>
            <a:r>
              <a:rPr lang="en-US" dirty="0" smtClean="0"/>
              <a:t>, a professional in the field of SEO, uses the term</a:t>
            </a:r>
            <a:r>
              <a:rPr lang="en-US" baseline="0" dirty="0" smtClean="0"/>
              <a:t> </a:t>
            </a:r>
            <a:r>
              <a:rPr lang="en-US" dirty="0" smtClean="0"/>
              <a:t>‘invitation based search engine’ to describe Google Scholar: Only articles</a:t>
            </a:r>
          </a:p>
          <a:p>
            <a:r>
              <a:rPr lang="en-US" dirty="0" smtClean="0"/>
              <a:t>from trusted sources and articles that are ‘invited’ (cited) by articles</a:t>
            </a:r>
            <a:r>
              <a:rPr lang="en-US" baseline="0" dirty="0" smtClean="0"/>
              <a:t> </a:t>
            </a:r>
            <a:r>
              <a:rPr lang="en-US" dirty="0" smtClean="0"/>
              <a:t>already indexed are included in the database. ‘Trusted sources,’ in this</a:t>
            </a:r>
          </a:p>
          <a:p>
            <a:r>
              <a:rPr lang="en-US" dirty="0" smtClean="0"/>
              <a:t>case, are publishers that cooperate directly with Google Scholar, as well</a:t>
            </a:r>
            <a:r>
              <a:rPr lang="en-US" baseline="0" dirty="0" smtClean="0"/>
              <a:t> </a:t>
            </a:r>
            <a:r>
              <a:rPr lang="en-US" dirty="0" smtClean="0"/>
              <a:t>as publishers and Webmasters who have requested that Google Scholar</a:t>
            </a:r>
          </a:p>
          <a:p>
            <a:r>
              <a:rPr lang="en-US" dirty="0" smtClean="0"/>
              <a:t>crawl their databases and Web sites.”</a:t>
            </a:r>
            <a:r>
              <a:rPr lang="en-US" baseline="0" dirty="0" smtClean="0"/>
              <a:t> </a:t>
            </a:r>
            <a:r>
              <a:rPr lang="en-US" b="1" baseline="0" dirty="0" smtClean="0"/>
              <a:t>From article in footnote 7 of references slide. </a:t>
            </a:r>
            <a:endParaRPr lang="en-US" b="1" dirty="0"/>
          </a:p>
        </p:txBody>
      </p:sp>
      <p:sp>
        <p:nvSpPr>
          <p:cNvPr id="4" name="Slide Number Placeholder 3"/>
          <p:cNvSpPr>
            <a:spLocks noGrp="1"/>
          </p:cNvSpPr>
          <p:nvPr>
            <p:ph type="sldNum" sz="quarter" idx="10"/>
          </p:nvPr>
        </p:nvSpPr>
        <p:spPr/>
        <p:txBody>
          <a:bodyPr/>
          <a:lstStyle/>
          <a:p>
            <a:fld id="{AAB5FAB2-BABE-4938-8E62-C5B45BD6E92C}" type="slidenum">
              <a:rPr lang="en-US" smtClean="0"/>
              <a:t>11</a:t>
            </a:fld>
            <a:endParaRPr lang="en-US"/>
          </a:p>
        </p:txBody>
      </p:sp>
    </p:spTree>
    <p:extLst>
      <p:ext uri="{BB962C8B-B14F-4D97-AF65-F5344CB8AC3E}">
        <p14:creationId xmlns:p14="http://schemas.microsoft.com/office/powerpoint/2010/main" val="2646082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smtClean="0"/>
              <a:t>Try a different example: search Google Scholar for originalism</a:t>
            </a:r>
            <a:r>
              <a:rPr lang="en-US" baseline="0" dirty="0" smtClean="0"/>
              <a:t> – see how search works.  </a:t>
            </a:r>
            <a:endParaRPr lang="en-US" dirty="0"/>
          </a:p>
        </p:txBody>
      </p:sp>
      <p:sp>
        <p:nvSpPr>
          <p:cNvPr id="4" name="Slide Number Placeholder 3"/>
          <p:cNvSpPr>
            <a:spLocks noGrp="1"/>
          </p:cNvSpPr>
          <p:nvPr>
            <p:ph type="sldNum" sz="quarter" idx="10"/>
          </p:nvPr>
        </p:nvSpPr>
        <p:spPr/>
        <p:txBody>
          <a:bodyPr/>
          <a:lstStyle/>
          <a:p>
            <a:fld id="{6A22FB60-9C51-4D45-84F1-BFFE22138FF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21425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6/18/15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6/18/15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6/18/15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6/18/15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6/18/15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6/18/15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1.wdp"/><Relationship Id="rId5" Type="http://schemas.openxmlformats.org/officeDocument/2006/relationships/image" Target="../media/image11.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microsoft.com/office/2007/relationships/hdphoto" Target="../media/hdphoto2.wdp"/><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12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7443" y="723022"/>
            <a:ext cx="10515599" cy="3349256"/>
          </a:xfrm>
          <a:solidFill>
            <a:schemeClr val="bg1"/>
          </a:solidFill>
          <a:ln>
            <a:solidFill>
              <a:schemeClr val="tx1"/>
            </a:solidFill>
          </a:ln>
        </p:spPr>
        <p:txBody>
          <a:bodyPr>
            <a:noAutofit/>
          </a:bodyPr>
          <a:lstStyle/>
          <a:p>
            <a:pPr algn="ctr"/>
            <a:r>
              <a:rPr lang="en-US" sz="5500" b="1" cap="none" dirty="0" smtClean="0">
                <a:solidFill>
                  <a:srgbClr val="080808"/>
                </a:solidFill>
                <a:latin typeface="Gill Sans MT" panose="020B0502020104020203" pitchFamily="34" charset="0"/>
              </a:rPr>
              <a:t>Adjusting to the New </a:t>
            </a:r>
            <a:br>
              <a:rPr lang="en-US" sz="5500" b="1" cap="none" dirty="0" smtClean="0">
                <a:solidFill>
                  <a:srgbClr val="080808"/>
                </a:solidFill>
                <a:latin typeface="Gill Sans MT" panose="020B0502020104020203" pitchFamily="34" charset="0"/>
              </a:rPr>
            </a:br>
            <a:r>
              <a:rPr lang="en-US" sz="5500" b="1" cap="none" dirty="0" smtClean="0">
                <a:solidFill>
                  <a:srgbClr val="080808"/>
                </a:solidFill>
                <a:latin typeface="Gill Sans MT" panose="020B0502020104020203" pitchFamily="34" charset="0"/>
              </a:rPr>
              <a:t>Legal Research </a:t>
            </a:r>
            <a:r>
              <a:rPr lang="en-US" sz="5500" b="1" cap="none" dirty="0">
                <a:solidFill>
                  <a:srgbClr val="080808"/>
                </a:solidFill>
                <a:latin typeface="Gill Sans MT" panose="020B0502020104020203" pitchFamily="34" charset="0"/>
              </a:rPr>
              <a:t>P</a:t>
            </a:r>
            <a:r>
              <a:rPr lang="en-US" sz="5500" b="1" cap="none" dirty="0" smtClean="0">
                <a:solidFill>
                  <a:srgbClr val="080808"/>
                </a:solidFill>
                <a:latin typeface="Gill Sans MT" panose="020B0502020104020203" pitchFamily="34" charset="0"/>
              </a:rPr>
              <a:t>aradigm:</a:t>
            </a:r>
            <a:r>
              <a:rPr lang="en-US" sz="6000" cap="small" dirty="0" smtClean="0">
                <a:solidFill>
                  <a:srgbClr val="080808"/>
                </a:solidFill>
                <a:latin typeface="Gill Sans MT" panose="020B0502020104020203" pitchFamily="34" charset="0"/>
              </a:rPr>
              <a:t/>
            </a:r>
            <a:br>
              <a:rPr lang="en-US" sz="6000" cap="small" dirty="0" smtClean="0">
                <a:solidFill>
                  <a:srgbClr val="080808"/>
                </a:solidFill>
                <a:latin typeface="Gill Sans MT" panose="020B0502020104020203" pitchFamily="34" charset="0"/>
              </a:rPr>
            </a:br>
            <a:r>
              <a:rPr lang="en-US" sz="1100" cap="small" dirty="0" smtClean="0">
                <a:solidFill>
                  <a:srgbClr val="080808"/>
                </a:solidFill>
                <a:latin typeface="Gill Sans MT" panose="020B0502020104020203" pitchFamily="34" charset="0"/>
              </a:rPr>
              <a:t> </a:t>
            </a:r>
            <a:r>
              <a:rPr lang="en-US" sz="4000" cap="small" dirty="0" smtClean="0">
                <a:solidFill>
                  <a:srgbClr val="080808"/>
                </a:solidFill>
                <a:latin typeface="Gill Sans MT" panose="020B0502020104020203" pitchFamily="34" charset="0"/>
              </a:rPr>
              <a:t/>
            </a:r>
            <a:br>
              <a:rPr lang="en-US" sz="4000" cap="small" dirty="0" smtClean="0">
                <a:solidFill>
                  <a:srgbClr val="080808"/>
                </a:solidFill>
                <a:latin typeface="Gill Sans MT" panose="020B0502020104020203" pitchFamily="34" charset="0"/>
              </a:rPr>
            </a:br>
            <a:r>
              <a:rPr lang="en-US" sz="4400" cap="none" dirty="0" smtClean="0">
                <a:solidFill>
                  <a:srgbClr val="080808"/>
                </a:solidFill>
                <a:latin typeface="Gill Sans MT" panose="020B0502020104020203" pitchFamily="34" charset="0"/>
              </a:rPr>
              <a:t>Best Practices for Search Engine </a:t>
            </a:r>
            <a:r>
              <a:rPr lang="en-US" sz="4400" cap="none" dirty="0">
                <a:solidFill>
                  <a:srgbClr val="080808"/>
                </a:solidFill>
                <a:latin typeface="Gill Sans MT" panose="020B0502020104020203" pitchFamily="34" charset="0"/>
              </a:rPr>
              <a:t>O</a:t>
            </a:r>
            <a:r>
              <a:rPr lang="en-US" sz="4400" cap="none" dirty="0" smtClean="0">
                <a:solidFill>
                  <a:srgbClr val="080808"/>
                </a:solidFill>
                <a:latin typeface="Gill Sans MT" panose="020B0502020104020203" pitchFamily="34" charset="0"/>
              </a:rPr>
              <a:t>ptimization of Legal Scholarship</a:t>
            </a:r>
            <a:endParaRPr lang="en-US" sz="4400" cap="none" dirty="0">
              <a:solidFill>
                <a:srgbClr val="080808"/>
              </a:solidFill>
              <a:latin typeface="Gill Sans MT" panose="020B0502020104020203" pitchFamily="34" charset="0"/>
            </a:endParaRPr>
          </a:p>
        </p:txBody>
      </p:sp>
      <p:sp>
        <p:nvSpPr>
          <p:cNvPr id="3" name="Subtitle 2"/>
          <p:cNvSpPr>
            <a:spLocks noGrp="1"/>
          </p:cNvSpPr>
          <p:nvPr>
            <p:ph type="subTitle" idx="1"/>
          </p:nvPr>
        </p:nvSpPr>
        <p:spPr>
          <a:xfrm>
            <a:off x="1454003" y="4283659"/>
            <a:ext cx="9202480" cy="1968294"/>
          </a:xfrm>
          <a:solidFill>
            <a:schemeClr val="accent1">
              <a:lumMod val="20000"/>
              <a:lumOff val="80000"/>
            </a:schemeClr>
          </a:solidFill>
          <a:ln>
            <a:solidFill>
              <a:schemeClr val="accent1"/>
            </a:solidFill>
          </a:ln>
        </p:spPr>
        <p:txBody>
          <a:bodyPr>
            <a:noAutofit/>
          </a:bodyPr>
          <a:lstStyle/>
          <a:p>
            <a:pPr algn="ctr">
              <a:spcAft>
                <a:spcPts val="0"/>
              </a:spcAft>
            </a:pPr>
            <a:r>
              <a:rPr lang="en-US" sz="3600" cap="none" dirty="0" smtClean="0">
                <a:solidFill>
                  <a:sysClr val="windowText" lastClr="000000"/>
                </a:solidFill>
                <a:latin typeface="Gill Sans MT" panose="020B0502020104020203" pitchFamily="34" charset="0"/>
                <a:cs typeface="Times New Roman" panose="02020603050405020304" pitchFamily="18" charset="0"/>
              </a:rPr>
              <a:t>CALI 2015</a:t>
            </a:r>
          </a:p>
          <a:p>
            <a:pPr algn="ctr">
              <a:spcAft>
                <a:spcPts val="0"/>
              </a:spcAft>
            </a:pPr>
            <a:r>
              <a:rPr lang="en-US" sz="3600" cap="none" dirty="0" smtClean="0">
                <a:solidFill>
                  <a:sysClr val="windowText" lastClr="000000"/>
                </a:solidFill>
                <a:latin typeface="Gill Sans MT" panose="020B0502020104020203" pitchFamily="34" charset="0"/>
                <a:cs typeface="Times New Roman" panose="02020603050405020304" pitchFamily="18" charset="0"/>
              </a:rPr>
              <a:t>   Avery Le      Taryn Marks     Todd </a:t>
            </a:r>
            <a:r>
              <a:rPr lang="en-US" sz="3600" cap="none" dirty="0" err="1" smtClean="0">
                <a:solidFill>
                  <a:sysClr val="windowText" lastClr="000000"/>
                </a:solidFill>
                <a:latin typeface="Gill Sans MT" panose="020B0502020104020203" pitchFamily="34" charset="0"/>
                <a:cs typeface="Times New Roman" panose="02020603050405020304" pitchFamily="18" charset="0"/>
              </a:rPr>
              <a:t>Venie</a:t>
            </a:r>
            <a:endParaRPr lang="en-US" sz="3600" cap="none" dirty="0" smtClean="0">
              <a:solidFill>
                <a:sysClr val="windowText" lastClr="000000"/>
              </a:solidFill>
              <a:latin typeface="Gill Sans MT" panose="020B0502020104020203" pitchFamily="34" charset="0"/>
              <a:cs typeface="Times New Roman" panose="02020603050405020304" pitchFamily="18" charset="0"/>
            </a:endParaRPr>
          </a:p>
          <a:p>
            <a:pPr algn="ctr"/>
            <a:r>
              <a:rPr lang="en-US" sz="3600" cap="none" dirty="0" smtClean="0">
                <a:solidFill>
                  <a:sysClr val="windowText" lastClr="000000"/>
                </a:solidFill>
                <a:latin typeface="Gill Sans MT" panose="020B0502020104020203" pitchFamily="34" charset="0"/>
                <a:cs typeface="Times New Roman" panose="02020603050405020304" pitchFamily="18" charset="0"/>
              </a:rPr>
              <a:t>University of Florida Legal Information Center</a:t>
            </a:r>
            <a:endParaRPr lang="en-US" sz="3600" cap="none" dirty="0">
              <a:solidFill>
                <a:sysClr val="windowText" lastClr="000000"/>
              </a:solidFill>
              <a:latin typeface="Gill Sans MT" panose="020B0502020104020203" pitchFamily="34" charset="0"/>
              <a:cs typeface="Times New Roman" panose="02020603050405020304" pitchFamily="18" charset="0"/>
            </a:endParaRPr>
          </a:p>
        </p:txBody>
      </p:sp>
    </p:spTree>
    <p:extLst>
      <p:ext uri="{BB962C8B-B14F-4D97-AF65-F5344CB8AC3E}">
        <p14:creationId xmlns:p14="http://schemas.microsoft.com/office/powerpoint/2010/main" val="27542663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1678" t="5869" r="2762" b="24448"/>
          <a:stretch/>
        </p:blipFill>
        <p:spPr bwMode="auto">
          <a:xfrm>
            <a:off x="368595" y="1700900"/>
            <a:ext cx="11635563" cy="4702433"/>
          </a:xfrm>
          <a:prstGeom prst="rect">
            <a:avLst/>
          </a:prstGeom>
          <a:noFill/>
          <a:ln w="2857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81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7486"/>
          <a:stretch/>
        </p:blipFill>
        <p:spPr bwMode="auto">
          <a:xfrm>
            <a:off x="1040618" y="1950265"/>
            <a:ext cx="8762602" cy="1907072"/>
          </a:xfrm>
          <a:prstGeom prst="rect">
            <a:avLst/>
          </a:prstGeom>
          <a:noFill/>
          <a:ln w="28575">
            <a:solidFill>
              <a:schemeClr val="accent6"/>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a:spLocks noGrp="1"/>
          </p:cNvSpPr>
          <p:nvPr>
            <p:ph type="title"/>
          </p:nvPr>
        </p:nvSpPr>
        <p:spPr>
          <a:xfrm>
            <a:off x="455180" y="765454"/>
            <a:ext cx="7682980" cy="765342"/>
          </a:xfrm>
        </p:spPr>
        <p:txBody>
          <a:bodyPr>
            <a:normAutofit/>
          </a:bodyPr>
          <a:lstStyle/>
          <a:p>
            <a:r>
              <a:rPr lang="en-US" sz="4400" cap="small" dirty="0" smtClean="0"/>
              <a:t>Google Scholar Searching</a:t>
            </a:r>
            <a:endParaRPr lang="en-US" sz="4400" cap="small" dirty="0"/>
          </a:p>
        </p:txBody>
      </p:sp>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2875" t="73411" r="23789" b="5625"/>
          <a:stretch/>
        </p:blipFill>
        <p:spPr bwMode="auto">
          <a:xfrm>
            <a:off x="1514452" y="4105561"/>
            <a:ext cx="10185193" cy="2049548"/>
          </a:xfrm>
          <a:prstGeom prst="rect">
            <a:avLst/>
          </a:prstGeom>
          <a:noFill/>
          <a:ln w="19050">
            <a:solidFill>
              <a:schemeClr val="accent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18171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44525"/>
            <a:ext cx="11810761" cy="569387"/>
          </a:xfrm>
          <a:prstGeom prst="rect">
            <a:avLst/>
          </a:prstGeom>
          <a:noFill/>
          <a:ln>
            <a:noFill/>
          </a:ln>
        </p:spPr>
        <p:txBody>
          <a:bodyPr wrap="square" rtlCol="0">
            <a:spAutoFit/>
          </a:bodyPr>
          <a:lstStyle/>
          <a:p>
            <a:pPr marL="169862" defTabSz="914400">
              <a:buClr>
                <a:schemeClr val="accent2"/>
              </a:buClr>
            </a:pPr>
            <a:r>
              <a:rPr lang="en-US" sz="3100" dirty="0" smtClean="0">
                <a:solidFill>
                  <a:prstClr val="black"/>
                </a:solidFill>
              </a:rPr>
              <a:t>Searches almost all* major academic publishers and databases, including:</a:t>
            </a:r>
            <a:endParaRPr lang="en-US" sz="3100" dirty="0">
              <a:solidFill>
                <a:prstClr val="black"/>
              </a:solidFill>
            </a:endParaRPr>
          </a:p>
        </p:txBody>
      </p:sp>
      <p:sp>
        <p:nvSpPr>
          <p:cNvPr id="6" name="Title 1"/>
          <p:cNvSpPr>
            <a:spLocks noGrp="1"/>
          </p:cNvSpPr>
          <p:nvPr>
            <p:ph type="title"/>
          </p:nvPr>
        </p:nvSpPr>
        <p:spPr>
          <a:xfrm>
            <a:off x="444547" y="714676"/>
            <a:ext cx="9230727" cy="765342"/>
          </a:xfrm>
        </p:spPr>
        <p:txBody>
          <a:bodyPr>
            <a:noAutofit/>
          </a:bodyPr>
          <a:lstStyle/>
          <a:p>
            <a:r>
              <a:rPr lang="en-US" sz="4400" cap="small" dirty="0" smtClean="0"/>
              <a:t>Google Scholar’s Academic Sources</a:t>
            </a:r>
            <a:endParaRPr lang="en-US" sz="4400" cap="small" dirty="0"/>
          </a:p>
        </p:txBody>
      </p:sp>
      <p:sp>
        <p:nvSpPr>
          <p:cNvPr id="7" name="TextBox 6"/>
          <p:cNvSpPr txBox="1"/>
          <p:nvPr/>
        </p:nvSpPr>
        <p:spPr>
          <a:xfrm>
            <a:off x="8770327" y="6188550"/>
            <a:ext cx="3333538" cy="584775"/>
          </a:xfrm>
          <a:prstGeom prst="rect">
            <a:avLst/>
          </a:prstGeom>
          <a:solidFill>
            <a:schemeClr val="bg1">
              <a:lumMod val="95000"/>
            </a:schemeClr>
          </a:solidFill>
          <a:ln>
            <a:solidFill>
              <a:schemeClr val="accent6"/>
            </a:solidFill>
          </a:ln>
        </p:spPr>
        <p:txBody>
          <a:bodyPr wrap="square" rtlCol="0">
            <a:spAutoFit/>
          </a:bodyPr>
          <a:lstStyle/>
          <a:p>
            <a:pPr marL="233363" defTabSz="914400">
              <a:buClr>
                <a:schemeClr val="accent2"/>
              </a:buClr>
            </a:pPr>
            <a:r>
              <a:rPr lang="en-US" sz="3200" dirty="0" smtClean="0">
                <a:solidFill>
                  <a:prstClr val="black"/>
                </a:solidFill>
              </a:rPr>
              <a:t>* except Westlaw</a:t>
            </a:r>
            <a:endParaRPr lang="en-US" sz="3200" dirty="0">
              <a:solidFill>
                <a:prstClr val="black"/>
              </a:solidFill>
            </a:endParaRPr>
          </a:p>
        </p:txBody>
      </p:sp>
      <p:pic>
        <p:nvPicPr>
          <p:cNvPr id="3" name="Picture 2"/>
          <p:cNvPicPr>
            <a:picLocks noChangeAspect="1"/>
          </p:cNvPicPr>
          <p:nvPr/>
        </p:nvPicPr>
        <p:blipFill>
          <a:blip r:embed="rId3"/>
          <a:stretch>
            <a:fillRect/>
          </a:stretch>
        </p:blipFill>
        <p:spPr>
          <a:xfrm>
            <a:off x="3854549" y="5242124"/>
            <a:ext cx="3050333" cy="1006376"/>
          </a:xfrm>
          <a:prstGeom prst="rect">
            <a:avLst/>
          </a:prstGeom>
        </p:spPr>
      </p:pic>
      <p:sp>
        <p:nvSpPr>
          <p:cNvPr id="5" name="AutoShape 2" descr="Image result for google book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stretch>
            <a:fillRect/>
          </a:stretch>
        </p:blipFill>
        <p:spPr>
          <a:xfrm>
            <a:off x="155575" y="4171349"/>
            <a:ext cx="2676937" cy="1070775"/>
          </a:xfrm>
          <a:prstGeom prst="rect">
            <a:avLst/>
          </a:prstGeom>
        </p:spPr>
      </p:pic>
      <p:pic>
        <p:nvPicPr>
          <p:cNvPr id="12" name="Picture 11"/>
          <p:cNvPicPr>
            <a:picLocks noChangeAspect="1"/>
          </p:cNvPicPr>
          <p:nvPr/>
        </p:nvPicPr>
        <p:blipFill>
          <a:blip r:embed="rId5"/>
          <a:stretch>
            <a:fillRect/>
          </a:stretch>
        </p:blipFill>
        <p:spPr>
          <a:xfrm>
            <a:off x="9847091" y="4104072"/>
            <a:ext cx="1522316" cy="1674547"/>
          </a:xfrm>
          <a:prstGeom prst="rect">
            <a:avLst/>
          </a:prstGeom>
        </p:spPr>
      </p:pic>
      <p:pic>
        <p:nvPicPr>
          <p:cNvPr id="13" name="Picture 12"/>
          <p:cNvPicPr>
            <a:picLocks noChangeAspect="1"/>
          </p:cNvPicPr>
          <p:nvPr/>
        </p:nvPicPr>
        <p:blipFill>
          <a:blip r:embed="rId6"/>
          <a:stretch>
            <a:fillRect/>
          </a:stretch>
        </p:blipFill>
        <p:spPr>
          <a:xfrm>
            <a:off x="3264583" y="2624889"/>
            <a:ext cx="2795611" cy="1013409"/>
          </a:xfrm>
          <a:prstGeom prst="rect">
            <a:avLst/>
          </a:prstGeom>
        </p:spPr>
      </p:pic>
      <p:pic>
        <p:nvPicPr>
          <p:cNvPr id="14" name="Picture 13"/>
          <p:cNvPicPr>
            <a:picLocks noChangeAspect="1"/>
          </p:cNvPicPr>
          <p:nvPr/>
        </p:nvPicPr>
        <p:blipFill rotWithShape="1">
          <a:blip r:embed="rId7"/>
          <a:srcRect l="9211" t="21848" r="7102" b="21569"/>
          <a:stretch/>
        </p:blipFill>
        <p:spPr>
          <a:xfrm>
            <a:off x="134880" y="5453101"/>
            <a:ext cx="3503364" cy="907038"/>
          </a:xfrm>
          <a:prstGeom prst="rect">
            <a:avLst/>
          </a:prstGeom>
        </p:spPr>
      </p:pic>
      <p:pic>
        <p:nvPicPr>
          <p:cNvPr id="15" name="Picture 14"/>
          <p:cNvPicPr>
            <a:picLocks noChangeAspect="1"/>
          </p:cNvPicPr>
          <p:nvPr/>
        </p:nvPicPr>
        <p:blipFill>
          <a:blip r:embed="rId8"/>
          <a:stretch>
            <a:fillRect/>
          </a:stretch>
        </p:blipFill>
        <p:spPr>
          <a:xfrm>
            <a:off x="7217283" y="4721092"/>
            <a:ext cx="2035877" cy="990426"/>
          </a:xfrm>
          <a:prstGeom prst="rect">
            <a:avLst/>
          </a:prstGeom>
        </p:spPr>
      </p:pic>
      <p:pic>
        <p:nvPicPr>
          <p:cNvPr id="16" name="Picture 15"/>
          <p:cNvPicPr>
            <a:picLocks noChangeAspect="1"/>
          </p:cNvPicPr>
          <p:nvPr/>
        </p:nvPicPr>
        <p:blipFill>
          <a:blip r:embed="rId9"/>
          <a:stretch>
            <a:fillRect/>
          </a:stretch>
        </p:blipFill>
        <p:spPr>
          <a:xfrm>
            <a:off x="444548" y="2766391"/>
            <a:ext cx="2589990" cy="979229"/>
          </a:xfrm>
          <a:prstGeom prst="rect">
            <a:avLst/>
          </a:prstGeom>
        </p:spPr>
      </p:pic>
      <p:pic>
        <p:nvPicPr>
          <p:cNvPr id="18" name="Picture 17"/>
          <p:cNvPicPr>
            <a:picLocks noChangeAspect="1"/>
          </p:cNvPicPr>
          <p:nvPr/>
        </p:nvPicPr>
        <p:blipFill>
          <a:blip r:embed="rId10"/>
          <a:stretch>
            <a:fillRect/>
          </a:stretch>
        </p:blipFill>
        <p:spPr>
          <a:xfrm>
            <a:off x="6402001" y="2654741"/>
            <a:ext cx="1366474" cy="1646489"/>
          </a:xfrm>
          <a:prstGeom prst="rect">
            <a:avLst/>
          </a:prstGeom>
        </p:spPr>
      </p:pic>
      <p:pic>
        <p:nvPicPr>
          <p:cNvPr id="19" name="Picture 18"/>
          <p:cNvPicPr>
            <a:picLocks noChangeAspect="1"/>
          </p:cNvPicPr>
          <p:nvPr/>
        </p:nvPicPr>
        <p:blipFill>
          <a:blip r:embed="rId11"/>
          <a:stretch>
            <a:fillRect/>
          </a:stretch>
        </p:blipFill>
        <p:spPr>
          <a:xfrm>
            <a:off x="3331192" y="3880676"/>
            <a:ext cx="2840764" cy="925277"/>
          </a:xfrm>
          <a:prstGeom prst="rect">
            <a:avLst/>
          </a:prstGeom>
        </p:spPr>
      </p:pic>
      <p:pic>
        <p:nvPicPr>
          <p:cNvPr id="20" name="Picture 19"/>
          <p:cNvPicPr>
            <a:picLocks noChangeAspect="1"/>
          </p:cNvPicPr>
          <p:nvPr/>
        </p:nvPicPr>
        <p:blipFill>
          <a:blip r:embed="rId12"/>
          <a:stretch>
            <a:fillRect/>
          </a:stretch>
        </p:blipFill>
        <p:spPr>
          <a:xfrm>
            <a:off x="8110282" y="2479338"/>
            <a:ext cx="1608863" cy="1608863"/>
          </a:xfrm>
          <a:prstGeom prst="rect">
            <a:avLst/>
          </a:prstGeom>
        </p:spPr>
      </p:pic>
      <p:pic>
        <p:nvPicPr>
          <p:cNvPr id="21" name="Picture 20"/>
          <p:cNvPicPr>
            <a:picLocks noChangeAspect="1"/>
          </p:cNvPicPr>
          <p:nvPr/>
        </p:nvPicPr>
        <p:blipFill rotWithShape="1">
          <a:blip r:embed="rId13"/>
          <a:srcRect l="2785" t="29589" r="635" b="29158"/>
          <a:stretch/>
        </p:blipFill>
        <p:spPr>
          <a:xfrm>
            <a:off x="10012674" y="2731981"/>
            <a:ext cx="1537031" cy="984805"/>
          </a:xfrm>
          <a:prstGeom prst="rect">
            <a:avLst/>
          </a:prstGeom>
        </p:spPr>
      </p:pic>
    </p:spTree>
    <p:extLst>
      <p:ext uri="{BB962C8B-B14F-4D97-AF65-F5344CB8AC3E}">
        <p14:creationId xmlns:p14="http://schemas.microsoft.com/office/powerpoint/2010/main" val="41712761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rrowheads="1"/>
          </p:cNvPicPr>
          <p:nvPr>
            <p:ph idx="1"/>
          </p:nvPr>
        </p:nvPicPr>
        <p:blipFill rotWithShape="1">
          <a:blip r:embed="rId3">
            <a:extLst>
              <a:ext uri="{28A0092B-C50C-407E-A947-70E740481C1C}">
                <a14:useLocalDpi xmlns:a14="http://schemas.microsoft.com/office/drawing/2010/main" val="0"/>
              </a:ext>
            </a:extLst>
          </a:blip>
          <a:srcRect t="14418" r="32893" b="23428"/>
          <a:stretch/>
        </p:blipFill>
        <p:spPr bwMode="auto">
          <a:xfrm>
            <a:off x="3648460" y="1532689"/>
            <a:ext cx="8118342" cy="5176583"/>
          </a:xfrm>
          <a:prstGeom prst="rect">
            <a:avLst/>
          </a:prstGeom>
          <a:noFill/>
          <a:ln w="1905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 Placeholder 3"/>
          <p:cNvSpPr txBox="1">
            <a:spLocks/>
          </p:cNvSpPr>
          <p:nvPr/>
        </p:nvSpPr>
        <p:spPr>
          <a:xfrm>
            <a:off x="8960786" y="2419219"/>
            <a:ext cx="3146752" cy="2722465"/>
          </a:xfrm>
          <a:prstGeom prst="rect">
            <a:avLst/>
          </a:prstGeom>
          <a:solidFill>
            <a:schemeClr val="bg1">
              <a:lumMod val="95000"/>
            </a:schemeClr>
          </a:solidFill>
          <a:ln w="9525">
            <a:solidFill>
              <a:srgbClr val="0070C0"/>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61963" lvl="1" indent="-461963">
              <a:buSzPct val="90000"/>
            </a:pPr>
            <a:r>
              <a:rPr lang="en-US" sz="3600" b="1" u="sng" dirty="0" smtClean="0">
                <a:solidFill>
                  <a:schemeClr val="tx1">
                    <a:lumMod val="95000"/>
                    <a:lumOff val="5000"/>
                  </a:schemeClr>
                </a:solidFill>
              </a:rPr>
              <a:t>All</a:t>
            </a:r>
            <a:r>
              <a:rPr lang="en-US" sz="3600" dirty="0" smtClean="0">
                <a:solidFill>
                  <a:schemeClr val="tx1">
                    <a:lumMod val="95000"/>
                    <a:lumOff val="5000"/>
                  </a:schemeClr>
                </a:solidFill>
              </a:rPr>
              <a:t> scholarly articles</a:t>
            </a:r>
          </a:p>
          <a:p>
            <a:pPr marL="461963" lvl="1" indent="-461963">
              <a:buSzPct val="90000"/>
            </a:pPr>
            <a:r>
              <a:rPr lang="en-US" sz="3600" dirty="0">
                <a:solidFill>
                  <a:schemeClr val="tx1">
                    <a:lumMod val="95000"/>
                    <a:lumOff val="5000"/>
                  </a:schemeClr>
                </a:solidFill>
              </a:rPr>
              <a:t>“Originalism” </a:t>
            </a:r>
            <a:r>
              <a:rPr lang="en-US" sz="3600" dirty="0" smtClean="0">
                <a:solidFill>
                  <a:schemeClr val="tx1">
                    <a:lumMod val="95000"/>
                    <a:lumOff val="5000"/>
                  </a:schemeClr>
                </a:solidFill>
              </a:rPr>
              <a:t>in </a:t>
            </a:r>
            <a:r>
              <a:rPr lang="en-US" sz="3600" dirty="0">
                <a:solidFill>
                  <a:schemeClr val="tx1">
                    <a:lumMod val="95000"/>
                    <a:lumOff val="5000"/>
                  </a:schemeClr>
                </a:solidFill>
              </a:rPr>
              <a:t>every </a:t>
            </a:r>
            <a:r>
              <a:rPr lang="en-US" sz="3600" dirty="0" smtClean="0">
                <a:solidFill>
                  <a:schemeClr val="tx1">
                    <a:lumMod val="95000"/>
                    <a:lumOff val="5000"/>
                  </a:schemeClr>
                </a:solidFill>
              </a:rPr>
              <a:t>title</a:t>
            </a:r>
            <a:endParaRPr lang="en-US" sz="3600" dirty="0">
              <a:solidFill>
                <a:schemeClr val="tx1">
                  <a:lumMod val="95000"/>
                  <a:lumOff val="5000"/>
                </a:schemeClr>
              </a:solidFill>
            </a:endParaRPr>
          </a:p>
        </p:txBody>
      </p:sp>
      <p:sp>
        <p:nvSpPr>
          <p:cNvPr id="8" name="Text Placeholder 3"/>
          <p:cNvSpPr txBox="1">
            <a:spLocks/>
          </p:cNvSpPr>
          <p:nvPr/>
        </p:nvSpPr>
        <p:spPr>
          <a:xfrm>
            <a:off x="2389738" y="5592278"/>
            <a:ext cx="6571048" cy="871871"/>
          </a:xfrm>
          <a:prstGeom prst="rect">
            <a:avLst/>
          </a:prstGeom>
          <a:solidFill>
            <a:schemeClr val="bg1">
              <a:lumMod val="95000"/>
            </a:schemeClr>
          </a:solidFill>
          <a:ln w="9525">
            <a:solidFill>
              <a:srgbClr val="0070C0"/>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3600" dirty="0" smtClean="0">
                <a:solidFill>
                  <a:schemeClr val="tx1">
                    <a:lumMod val="95000"/>
                    <a:lumOff val="5000"/>
                  </a:schemeClr>
                </a:solidFill>
              </a:rPr>
              <a:t>So what determines the rankings?</a:t>
            </a:r>
          </a:p>
        </p:txBody>
      </p:sp>
      <p:sp>
        <p:nvSpPr>
          <p:cNvPr id="11" name="Title 1"/>
          <p:cNvSpPr>
            <a:spLocks noGrp="1"/>
          </p:cNvSpPr>
          <p:nvPr>
            <p:ph type="title"/>
          </p:nvPr>
        </p:nvSpPr>
        <p:spPr>
          <a:xfrm>
            <a:off x="433484" y="713477"/>
            <a:ext cx="9027675" cy="768095"/>
          </a:xfrm>
        </p:spPr>
        <p:txBody>
          <a:bodyPr>
            <a:noAutofit/>
          </a:bodyPr>
          <a:lstStyle/>
          <a:p>
            <a:r>
              <a:rPr lang="en-US" sz="4400" cap="small" dirty="0" smtClean="0"/>
              <a:t>Rankings in Google Scholar</a:t>
            </a:r>
            <a:endParaRPr lang="en-US" sz="4400" cap="small" dirty="0"/>
          </a:p>
        </p:txBody>
      </p:sp>
      <p:sp>
        <p:nvSpPr>
          <p:cNvPr id="9" name="TextBox 8"/>
          <p:cNvSpPr txBox="1"/>
          <p:nvPr/>
        </p:nvSpPr>
        <p:spPr>
          <a:xfrm>
            <a:off x="508724" y="1995028"/>
            <a:ext cx="3139735" cy="1200329"/>
          </a:xfrm>
          <a:prstGeom prst="rect">
            <a:avLst/>
          </a:prstGeom>
          <a:noFill/>
          <a:ln w="28575">
            <a:noFill/>
          </a:ln>
        </p:spPr>
        <p:txBody>
          <a:bodyPr wrap="square" rtlCol="0">
            <a:spAutoFit/>
          </a:bodyPr>
          <a:lstStyle/>
          <a:p>
            <a:pPr marL="457200" indent="-457200" defTabSz="914400">
              <a:buClr>
                <a:schemeClr val="accent2"/>
              </a:buClr>
              <a:buSzPct val="90000"/>
              <a:buFont typeface="Wingdings" panose="05000000000000000000" pitchFamily="2" charset="2"/>
              <a:buChar char="§"/>
            </a:pPr>
            <a:r>
              <a:rPr lang="en-US" sz="3600" dirty="0" smtClean="0">
                <a:solidFill>
                  <a:schemeClr val="tx1">
                    <a:lumMod val="95000"/>
                    <a:lumOff val="5000"/>
                  </a:schemeClr>
                </a:solidFill>
              </a:rPr>
              <a:t>Search for “originalism:”</a:t>
            </a:r>
          </a:p>
        </p:txBody>
      </p:sp>
    </p:spTree>
    <p:extLst>
      <p:ext uri="{BB962C8B-B14F-4D97-AF65-F5344CB8AC3E}">
        <p14:creationId xmlns:p14="http://schemas.microsoft.com/office/powerpoint/2010/main" val="137558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rrowheads="1"/>
          </p:cNvPicPr>
          <p:nvPr>
            <p:ph idx="1"/>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t="12099"/>
          <a:stretch/>
        </p:blipFill>
        <p:spPr bwMode="auto">
          <a:xfrm>
            <a:off x="1701209" y="1913860"/>
            <a:ext cx="8484782" cy="4793087"/>
          </a:xfrm>
          <a:prstGeom prst="rect">
            <a:avLst/>
          </a:prstGeom>
          <a:noFill/>
          <a:ln w="1905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39898" y="1913859"/>
            <a:ext cx="2897783" cy="646331"/>
          </a:xfrm>
          <a:prstGeom prst="rect">
            <a:avLst/>
          </a:prstGeom>
          <a:solidFill>
            <a:schemeClr val="bg1">
              <a:lumMod val="95000"/>
            </a:schemeClr>
          </a:solidFill>
          <a:ln w="28575">
            <a:solidFill>
              <a:srgbClr val="0070C0"/>
            </a:solidFill>
          </a:ln>
        </p:spPr>
        <p:txBody>
          <a:bodyPr wrap="square" rtlCol="0">
            <a:spAutoFit/>
          </a:bodyPr>
          <a:lstStyle/>
          <a:p>
            <a:pPr marL="457200" indent="-457200" defTabSz="914400">
              <a:buClr>
                <a:schemeClr val="accent2"/>
              </a:buClr>
              <a:buSzPct val="90000"/>
              <a:buFont typeface="Wingdings" panose="05000000000000000000" pitchFamily="2" charset="2"/>
              <a:buChar char="§"/>
            </a:pPr>
            <a:r>
              <a:rPr lang="en-US" sz="3600" dirty="0" smtClean="0">
                <a:solidFill>
                  <a:schemeClr val="tx1">
                    <a:lumMod val="95000"/>
                    <a:lumOff val="5000"/>
                  </a:schemeClr>
                </a:solidFill>
              </a:rPr>
              <a:t>First result:</a:t>
            </a:r>
          </a:p>
        </p:txBody>
      </p:sp>
      <p:pic>
        <p:nvPicPr>
          <p:cNvPr id="1126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641"/>
          <a:stretch/>
        </p:blipFill>
        <p:spPr bwMode="auto">
          <a:xfrm>
            <a:off x="957359" y="2746199"/>
            <a:ext cx="10314004" cy="2234855"/>
          </a:xfrm>
          <a:prstGeom prst="rect">
            <a:avLst/>
          </a:prstGeom>
          <a:noFill/>
          <a:ln w="2857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a:spLocks noGrp="1"/>
          </p:cNvSpPr>
          <p:nvPr>
            <p:ph type="title"/>
          </p:nvPr>
        </p:nvSpPr>
        <p:spPr>
          <a:xfrm>
            <a:off x="539898" y="657205"/>
            <a:ext cx="8357355" cy="837769"/>
          </a:xfrm>
        </p:spPr>
        <p:txBody>
          <a:bodyPr>
            <a:noAutofit/>
          </a:bodyPr>
          <a:lstStyle/>
          <a:p>
            <a:r>
              <a:rPr lang="en-US" sz="4400" cap="small" dirty="0" smtClean="0"/>
              <a:t>Rankings in Google Scholar</a:t>
            </a:r>
            <a:endParaRPr lang="en-US" sz="4400" cap="small" dirty="0"/>
          </a:p>
        </p:txBody>
      </p:sp>
      <p:sp>
        <p:nvSpPr>
          <p:cNvPr id="2" name="Rectangle 1"/>
          <p:cNvSpPr/>
          <p:nvPr/>
        </p:nvSpPr>
        <p:spPr>
          <a:xfrm>
            <a:off x="1445963" y="5243836"/>
            <a:ext cx="9825400" cy="1200329"/>
          </a:xfrm>
          <a:prstGeom prst="rect">
            <a:avLst/>
          </a:prstGeom>
          <a:solidFill>
            <a:schemeClr val="bg1">
              <a:lumMod val="95000"/>
            </a:schemeClr>
          </a:solidFill>
          <a:ln>
            <a:solidFill>
              <a:schemeClr val="accent1"/>
            </a:solidFill>
          </a:ln>
        </p:spPr>
        <p:txBody>
          <a:bodyPr wrap="square">
            <a:spAutoFit/>
          </a:bodyPr>
          <a:lstStyle/>
          <a:p>
            <a:pPr marL="457200" indent="-457200" defTabSz="914400">
              <a:buClr>
                <a:schemeClr val="accent2"/>
              </a:buClr>
              <a:buFont typeface="Wingdings" panose="05000000000000000000" pitchFamily="2" charset="2"/>
              <a:buChar char="§"/>
            </a:pPr>
            <a:r>
              <a:rPr lang="en-US" sz="3600" dirty="0"/>
              <a:t>T</a:t>
            </a:r>
            <a:r>
              <a:rPr lang="en-US" sz="3600" dirty="0" smtClean="0"/>
              <a:t>he title and number </a:t>
            </a:r>
            <a:r>
              <a:rPr lang="en-US" sz="3600" dirty="0"/>
              <a:t>of citations </a:t>
            </a:r>
            <a:r>
              <a:rPr lang="en-US" sz="3600" dirty="0" smtClean="0"/>
              <a:t>contribute </a:t>
            </a:r>
            <a:r>
              <a:rPr lang="en-US" sz="3600" dirty="0"/>
              <a:t>to </a:t>
            </a:r>
            <a:r>
              <a:rPr lang="en-US" sz="3600" dirty="0" smtClean="0"/>
              <a:t>the article’s </a:t>
            </a:r>
            <a:r>
              <a:rPr lang="en-US" sz="3600" dirty="0"/>
              <a:t>high </a:t>
            </a:r>
            <a:r>
              <a:rPr lang="en-US" sz="3600" dirty="0" smtClean="0"/>
              <a:t>ranking. </a:t>
            </a:r>
            <a:endParaRPr lang="en-US" sz="3600" dirty="0"/>
          </a:p>
        </p:txBody>
      </p:sp>
    </p:spTree>
    <p:extLst>
      <p:ext uri="{BB962C8B-B14F-4D97-AF65-F5344CB8AC3E}">
        <p14:creationId xmlns:p14="http://schemas.microsoft.com/office/powerpoint/2010/main" val="1702202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39" y="505296"/>
            <a:ext cx="11029616" cy="1013800"/>
          </a:xfrm>
        </p:spPr>
        <p:txBody>
          <a:bodyPr>
            <a:normAutofit/>
          </a:bodyPr>
          <a:lstStyle/>
          <a:p>
            <a:r>
              <a:rPr lang="en-US" sz="4400" cap="small" dirty="0" smtClean="0"/>
              <a:t>Google Scholar Algorithm</a:t>
            </a:r>
            <a:endParaRPr lang="en-US" sz="4400" cap="small" dirty="0"/>
          </a:p>
        </p:txBody>
      </p:sp>
      <p:sp>
        <p:nvSpPr>
          <p:cNvPr id="3" name="Content Placeholder 2"/>
          <p:cNvSpPr>
            <a:spLocks noGrp="1"/>
          </p:cNvSpPr>
          <p:nvPr>
            <p:ph idx="1"/>
          </p:nvPr>
        </p:nvSpPr>
        <p:spPr>
          <a:xfrm>
            <a:off x="137024" y="2039539"/>
            <a:ext cx="5360262" cy="4512004"/>
          </a:xfrm>
        </p:spPr>
        <p:txBody>
          <a:bodyPr wrap="square">
            <a:spAutoFit/>
          </a:bodyPr>
          <a:lstStyle/>
          <a:p>
            <a:pPr>
              <a:buFont typeface="Wingdings" charset="2"/>
              <a:buChar char="§"/>
            </a:pPr>
            <a:r>
              <a:rPr lang="en-US" sz="3600" dirty="0" smtClean="0">
                <a:solidFill>
                  <a:schemeClr val="tx1">
                    <a:lumMod val="95000"/>
                    <a:lumOff val="5000"/>
                  </a:schemeClr>
                </a:solidFill>
              </a:rPr>
              <a:t>We think it’s looking for:</a:t>
            </a:r>
          </a:p>
          <a:p>
            <a:pPr marL="914400" lvl="1" indent="-457200">
              <a:buFont typeface="Wingdings" charset="2"/>
              <a:buChar char="§"/>
            </a:pPr>
            <a:r>
              <a:rPr lang="en-US" sz="3400" dirty="0" smtClean="0">
                <a:solidFill>
                  <a:schemeClr val="tx1">
                    <a:lumMod val="95000"/>
                    <a:lumOff val="5000"/>
                  </a:schemeClr>
                </a:solidFill>
              </a:rPr>
              <a:t>Citation count </a:t>
            </a:r>
          </a:p>
          <a:p>
            <a:pPr marL="914400" lvl="1" indent="-457200">
              <a:buFont typeface="Wingdings" charset="2"/>
              <a:buChar char="§"/>
            </a:pPr>
            <a:r>
              <a:rPr lang="en-US" sz="3400" dirty="0" smtClean="0">
                <a:solidFill>
                  <a:schemeClr val="tx1">
                    <a:lumMod val="95000"/>
                    <a:lumOff val="5000"/>
                  </a:schemeClr>
                </a:solidFill>
              </a:rPr>
              <a:t>Keywords in article titles</a:t>
            </a:r>
          </a:p>
          <a:p>
            <a:pPr marL="914400" lvl="1" indent="-457200">
              <a:buFont typeface="Wingdings" charset="2"/>
              <a:buChar char="§"/>
            </a:pPr>
            <a:r>
              <a:rPr lang="en-US" sz="3400" dirty="0" smtClean="0">
                <a:solidFill>
                  <a:schemeClr val="tx1">
                    <a:lumMod val="95000"/>
                    <a:lumOff val="5000"/>
                  </a:schemeClr>
                </a:solidFill>
              </a:rPr>
              <a:t>Keywords </a:t>
            </a:r>
            <a:r>
              <a:rPr lang="en-US" sz="3400" dirty="0">
                <a:solidFill>
                  <a:schemeClr val="tx1">
                    <a:lumMod val="95000"/>
                    <a:lumOff val="5000"/>
                  </a:schemeClr>
                </a:solidFill>
              </a:rPr>
              <a:t>in journal </a:t>
            </a:r>
            <a:r>
              <a:rPr lang="en-US" sz="3400" dirty="0" smtClean="0">
                <a:solidFill>
                  <a:schemeClr val="tx1">
                    <a:lumMod val="95000"/>
                    <a:lumOff val="5000"/>
                  </a:schemeClr>
                </a:solidFill>
              </a:rPr>
              <a:t>titles</a:t>
            </a:r>
          </a:p>
          <a:p>
            <a:pPr marL="914400" lvl="1" indent="-457200">
              <a:buFont typeface="Wingdings" charset="2"/>
              <a:buChar char="§"/>
            </a:pPr>
            <a:r>
              <a:rPr lang="en-US" sz="3400" dirty="0" smtClean="0">
                <a:solidFill>
                  <a:schemeClr val="tx1">
                    <a:lumMod val="95000"/>
                    <a:lumOff val="5000"/>
                  </a:schemeClr>
                </a:solidFill>
              </a:rPr>
              <a:t>Currency</a:t>
            </a:r>
          </a:p>
        </p:txBody>
      </p:sp>
      <p:sp>
        <p:nvSpPr>
          <p:cNvPr id="6" name="Rectangle 5"/>
          <p:cNvSpPr/>
          <p:nvPr/>
        </p:nvSpPr>
        <p:spPr>
          <a:xfrm>
            <a:off x="5643014" y="2043018"/>
            <a:ext cx="6367557" cy="2369880"/>
          </a:xfrm>
          <a:prstGeom prst="rect">
            <a:avLst/>
          </a:prstGeom>
        </p:spPr>
        <p:txBody>
          <a:bodyPr wrap="square" anchor="ctr" anchorCtr="0">
            <a:spAutoFit/>
          </a:bodyPr>
          <a:lstStyle/>
          <a:p>
            <a:pPr marL="457200" indent="-457200">
              <a:spcAft>
                <a:spcPts val="600"/>
              </a:spcAft>
              <a:buClr>
                <a:schemeClr val="accent2"/>
              </a:buClr>
              <a:buSzPct val="92000"/>
              <a:buFont typeface="Wingdings" panose="05000000000000000000" pitchFamily="2" charset="2"/>
              <a:buChar char="§"/>
            </a:pPr>
            <a:r>
              <a:rPr lang="en-US" sz="3600" dirty="0" smtClean="0">
                <a:solidFill>
                  <a:schemeClr val="tx1">
                    <a:lumMod val="95000"/>
                    <a:lumOff val="5000"/>
                  </a:schemeClr>
                </a:solidFill>
              </a:rPr>
              <a:t>We don’t think it’s looking for: </a:t>
            </a:r>
          </a:p>
          <a:p>
            <a:pPr marL="1203325" lvl="1" indent="-458788">
              <a:spcAft>
                <a:spcPts val="600"/>
              </a:spcAft>
              <a:buClr>
                <a:schemeClr val="accent2"/>
              </a:buClr>
              <a:buFont typeface="Wingdings" panose="05000000000000000000" pitchFamily="2" charset="2"/>
              <a:buChar char="§"/>
            </a:pPr>
            <a:r>
              <a:rPr lang="en-US" sz="3400" dirty="0" smtClean="0">
                <a:solidFill>
                  <a:schemeClr val="tx1">
                    <a:lumMod val="95000"/>
                    <a:lumOff val="5000"/>
                  </a:schemeClr>
                </a:solidFill>
              </a:rPr>
              <a:t>Synonyms (in titles or full text)</a:t>
            </a:r>
          </a:p>
          <a:p>
            <a:pPr marL="1203325" lvl="1" indent="-458788">
              <a:buClr>
                <a:schemeClr val="accent2"/>
              </a:buClr>
              <a:buFont typeface="Wingdings" panose="05000000000000000000" pitchFamily="2" charset="2"/>
              <a:buChar char="§"/>
            </a:pPr>
            <a:r>
              <a:rPr lang="en-US" sz="3400" dirty="0" smtClean="0">
                <a:solidFill>
                  <a:schemeClr val="tx1">
                    <a:lumMod val="95000"/>
                    <a:lumOff val="5000"/>
                  </a:schemeClr>
                </a:solidFill>
              </a:rPr>
              <a:t>Keywords in the text</a:t>
            </a:r>
          </a:p>
        </p:txBody>
      </p:sp>
    </p:spTree>
    <p:extLst>
      <p:ext uri="{BB962C8B-B14F-4D97-AF65-F5344CB8AC3E}">
        <p14:creationId xmlns:p14="http://schemas.microsoft.com/office/powerpoint/2010/main" val="25322086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39" y="505296"/>
            <a:ext cx="11029616" cy="1013800"/>
          </a:xfrm>
        </p:spPr>
        <p:txBody>
          <a:bodyPr>
            <a:normAutofit/>
          </a:bodyPr>
          <a:lstStyle/>
          <a:p>
            <a:r>
              <a:rPr lang="en-US" sz="4400" cap="small" dirty="0" smtClean="0"/>
              <a:t>Google Scholar Algorithm</a:t>
            </a:r>
            <a:endParaRPr lang="en-US" sz="4400" cap="small" dirty="0"/>
          </a:p>
        </p:txBody>
      </p:sp>
      <p:sp>
        <p:nvSpPr>
          <p:cNvPr id="5" name="Rectangle 4"/>
          <p:cNvSpPr/>
          <p:nvPr/>
        </p:nvSpPr>
        <p:spPr>
          <a:xfrm>
            <a:off x="726008" y="2138561"/>
            <a:ext cx="10050292" cy="3308598"/>
          </a:xfrm>
          <a:prstGeom prst="rect">
            <a:avLst/>
          </a:prstGeom>
        </p:spPr>
        <p:txBody>
          <a:bodyPr wrap="square">
            <a:spAutoFit/>
          </a:bodyPr>
          <a:lstStyle/>
          <a:p>
            <a:pPr marL="457200" indent="-457200">
              <a:spcAft>
                <a:spcPts val="1200"/>
              </a:spcAft>
              <a:buClr>
                <a:schemeClr val="accent2"/>
              </a:buClr>
              <a:buFont typeface="Wingdings" panose="05000000000000000000" pitchFamily="2" charset="2"/>
              <a:buChar char="§"/>
            </a:pPr>
            <a:r>
              <a:rPr lang="en-US" sz="3600" dirty="0" smtClean="0">
                <a:solidFill>
                  <a:schemeClr val="tx1">
                    <a:lumMod val="95000"/>
                    <a:lumOff val="5000"/>
                  </a:schemeClr>
                </a:solidFill>
              </a:rPr>
              <a:t>We don’t know if it looks for:</a:t>
            </a:r>
          </a:p>
          <a:p>
            <a:pPr marL="1254125" lvl="1" indent="-457200">
              <a:buClr>
                <a:schemeClr val="accent2"/>
              </a:buClr>
              <a:buFont typeface="Wingdings" panose="05000000000000000000" pitchFamily="2" charset="2"/>
              <a:buChar char="§"/>
            </a:pPr>
            <a:r>
              <a:rPr lang="en-US" sz="3400" dirty="0" smtClean="0">
                <a:solidFill>
                  <a:schemeClr val="tx1">
                    <a:lumMod val="95000"/>
                    <a:lumOff val="5000"/>
                  </a:schemeClr>
                </a:solidFill>
              </a:rPr>
              <a:t>Social media?</a:t>
            </a:r>
          </a:p>
          <a:p>
            <a:pPr marL="1084263" lvl="1" indent="-339725">
              <a:buClr>
                <a:schemeClr val="accent2"/>
              </a:buClr>
              <a:buFont typeface="Wingdings" panose="05000000000000000000" pitchFamily="2" charset="2"/>
              <a:buChar char="§"/>
            </a:pPr>
            <a:endParaRPr lang="en-US" sz="3400" dirty="0" smtClean="0">
              <a:solidFill>
                <a:schemeClr val="tx1">
                  <a:lumMod val="95000"/>
                  <a:lumOff val="5000"/>
                </a:schemeClr>
              </a:solidFill>
            </a:endParaRPr>
          </a:p>
          <a:p>
            <a:pPr marL="1254125" lvl="1" indent="-457200">
              <a:buClr>
                <a:schemeClr val="accent2"/>
              </a:buClr>
              <a:buFont typeface="Wingdings" panose="05000000000000000000" pitchFamily="2" charset="2"/>
              <a:buChar char="§"/>
            </a:pPr>
            <a:r>
              <a:rPr lang="en-US" sz="3400" dirty="0" smtClean="0">
                <a:solidFill>
                  <a:schemeClr val="tx1">
                    <a:lumMod val="95000"/>
                    <a:lumOff val="5000"/>
                  </a:schemeClr>
                </a:solidFill>
              </a:rPr>
              <a:t>Number of citations to other works by the same author?</a:t>
            </a:r>
          </a:p>
          <a:p>
            <a:pPr marL="1084263" lvl="1" indent="-339725">
              <a:buClr>
                <a:schemeClr val="accent2"/>
              </a:buClr>
              <a:buFont typeface="Wingdings" panose="05000000000000000000" pitchFamily="2" charset="2"/>
              <a:buChar char="§"/>
            </a:pPr>
            <a:endParaRPr lang="en-US" sz="2700" dirty="0">
              <a:solidFill>
                <a:schemeClr val="tx1">
                  <a:lumMod val="95000"/>
                  <a:lumOff val="5000"/>
                </a:schemeClr>
              </a:solidFill>
            </a:endParaRPr>
          </a:p>
        </p:txBody>
      </p:sp>
    </p:spTree>
    <p:extLst>
      <p:ext uri="{BB962C8B-B14F-4D97-AF65-F5344CB8AC3E}">
        <p14:creationId xmlns:p14="http://schemas.microsoft.com/office/powerpoint/2010/main" val="25325090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99" y="593039"/>
            <a:ext cx="11029616" cy="1248123"/>
          </a:xfrm>
        </p:spPr>
        <p:txBody>
          <a:bodyPr>
            <a:noAutofit/>
          </a:bodyPr>
          <a:lstStyle/>
          <a:p>
            <a:r>
              <a:rPr lang="en-US" sz="4200" cap="small" dirty="0"/>
              <a:t>B</a:t>
            </a:r>
            <a:r>
              <a:rPr lang="en-US" sz="4200" cap="small" dirty="0" smtClean="0"/>
              <a:t>est Practices for SEO: </a:t>
            </a:r>
            <a:br>
              <a:rPr lang="en-US" sz="4200" cap="small" dirty="0" smtClean="0"/>
            </a:br>
            <a:r>
              <a:rPr lang="en-US" sz="4200" cap="small" dirty="0" smtClean="0"/>
              <a:t>    The Four C’s of Web Publishing</a:t>
            </a:r>
            <a:endParaRPr lang="en-US" sz="4200" cap="small" dirty="0"/>
          </a:p>
        </p:txBody>
      </p:sp>
      <p:sp>
        <p:nvSpPr>
          <p:cNvPr id="3" name="Content Placeholder 2"/>
          <p:cNvSpPr>
            <a:spLocks noGrp="1"/>
          </p:cNvSpPr>
          <p:nvPr>
            <p:ph idx="1"/>
          </p:nvPr>
        </p:nvSpPr>
        <p:spPr>
          <a:xfrm>
            <a:off x="753645" y="1668674"/>
            <a:ext cx="9470008" cy="5087547"/>
          </a:xfrm>
        </p:spPr>
        <p:txBody>
          <a:bodyPr>
            <a:spAutoFit/>
          </a:bodyPr>
          <a:lstStyle/>
          <a:p>
            <a:pPr marL="461963" indent="-461963">
              <a:lnSpc>
                <a:spcPct val="200000"/>
              </a:lnSpc>
              <a:buFont typeface="+mj-lt"/>
              <a:buAutoNum type="arabicPeriod"/>
            </a:pPr>
            <a:r>
              <a:rPr lang="en-US" sz="3600" dirty="0" smtClean="0">
                <a:solidFill>
                  <a:schemeClr val="tx1">
                    <a:lumMod val="95000"/>
                    <a:lumOff val="5000"/>
                  </a:schemeClr>
                </a:solidFill>
              </a:rPr>
              <a:t>Create attractive </a:t>
            </a:r>
            <a:r>
              <a:rPr lang="en-US" sz="3600" dirty="0">
                <a:solidFill>
                  <a:schemeClr val="tx1">
                    <a:lumMod val="95000"/>
                    <a:lumOff val="5000"/>
                  </a:schemeClr>
                </a:solidFill>
              </a:rPr>
              <a:t>t</a:t>
            </a:r>
            <a:r>
              <a:rPr lang="en-US" sz="3600" dirty="0" smtClean="0">
                <a:solidFill>
                  <a:schemeClr val="tx1">
                    <a:lumMod val="95000"/>
                    <a:lumOff val="5000"/>
                  </a:schemeClr>
                </a:solidFill>
              </a:rPr>
              <a:t>itles, abstracts, and metadata </a:t>
            </a:r>
          </a:p>
          <a:p>
            <a:pPr marL="461963" indent="-461963">
              <a:lnSpc>
                <a:spcPct val="200000"/>
              </a:lnSpc>
              <a:buFont typeface="+mj-lt"/>
              <a:buAutoNum type="arabicPeriod"/>
            </a:pPr>
            <a:r>
              <a:rPr lang="en-US" sz="3600" dirty="0" smtClean="0">
                <a:solidFill>
                  <a:schemeClr val="tx1">
                    <a:lumMod val="95000"/>
                    <a:lumOff val="5000"/>
                  </a:schemeClr>
                </a:solidFill>
              </a:rPr>
              <a:t>Cross </a:t>
            </a:r>
            <a:r>
              <a:rPr lang="en-US" sz="3600" dirty="0">
                <a:solidFill>
                  <a:schemeClr val="tx1">
                    <a:lumMod val="95000"/>
                    <a:lumOff val="5000"/>
                  </a:schemeClr>
                </a:solidFill>
              </a:rPr>
              <a:t>o</a:t>
            </a:r>
            <a:r>
              <a:rPr lang="en-US" sz="3600" dirty="0" smtClean="0">
                <a:solidFill>
                  <a:schemeClr val="tx1">
                    <a:lumMod val="95000"/>
                    <a:lumOff val="5000"/>
                  </a:schemeClr>
                </a:solidFill>
              </a:rPr>
              <a:t>ver to other </a:t>
            </a:r>
            <a:r>
              <a:rPr lang="en-US" sz="3600" dirty="0">
                <a:solidFill>
                  <a:schemeClr val="tx1">
                    <a:lumMod val="95000"/>
                    <a:lumOff val="5000"/>
                  </a:schemeClr>
                </a:solidFill>
              </a:rPr>
              <a:t>d</a:t>
            </a:r>
            <a:r>
              <a:rPr lang="en-US" sz="3600" dirty="0" smtClean="0">
                <a:solidFill>
                  <a:schemeClr val="tx1">
                    <a:lumMod val="95000"/>
                    <a:lumOff val="5000"/>
                  </a:schemeClr>
                </a:solidFill>
              </a:rPr>
              <a:t>isciplines </a:t>
            </a:r>
          </a:p>
          <a:p>
            <a:pPr marL="461963" indent="-461963">
              <a:lnSpc>
                <a:spcPct val="200000"/>
              </a:lnSpc>
              <a:buFont typeface="+mj-lt"/>
              <a:buAutoNum type="arabicPeriod"/>
            </a:pPr>
            <a:r>
              <a:rPr lang="en-US" sz="3600" dirty="0" smtClean="0">
                <a:solidFill>
                  <a:schemeClr val="tx1">
                    <a:lumMod val="95000"/>
                    <a:lumOff val="5000"/>
                  </a:schemeClr>
                </a:solidFill>
              </a:rPr>
              <a:t>Cover multiple web locations</a:t>
            </a:r>
          </a:p>
          <a:p>
            <a:pPr marL="461963" indent="-461963">
              <a:lnSpc>
                <a:spcPct val="200000"/>
              </a:lnSpc>
              <a:buFont typeface="+mj-lt"/>
              <a:buAutoNum type="arabicPeriod"/>
            </a:pPr>
            <a:r>
              <a:rPr lang="en-US" sz="3600" dirty="0" smtClean="0">
                <a:solidFill>
                  <a:schemeClr val="tx1">
                    <a:lumMod val="95000"/>
                    <a:lumOff val="5000"/>
                  </a:schemeClr>
                </a:solidFill>
              </a:rPr>
              <a:t>Convert to searchable, machine-readable PDFs</a:t>
            </a:r>
            <a:endParaRPr lang="en-US" dirty="0"/>
          </a:p>
        </p:txBody>
      </p:sp>
      <p:sp>
        <p:nvSpPr>
          <p:cNvPr id="4" name="TextBox 3"/>
          <p:cNvSpPr txBox="1"/>
          <p:nvPr/>
        </p:nvSpPr>
        <p:spPr>
          <a:xfrm>
            <a:off x="8578468" y="794667"/>
            <a:ext cx="3547431" cy="1138773"/>
          </a:xfrm>
          <a:prstGeom prst="rect">
            <a:avLst/>
          </a:prstGeom>
          <a:solidFill>
            <a:schemeClr val="bg1"/>
          </a:solidFill>
          <a:ln w="38100">
            <a:solidFill>
              <a:schemeClr val="accent6"/>
            </a:solidFill>
          </a:ln>
        </p:spPr>
        <p:txBody>
          <a:bodyPr wrap="square" rtlCol="0">
            <a:spAutoFit/>
          </a:bodyPr>
          <a:lstStyle/>
          <a:p>
            <a:r>
              <a:rPr lang="en-US" sz="3300" dirty="0" smtClean="0"/>
              <a:t>SEO = search engine optimization</a:t>
            </a:r>
            <a:endParaRPr lang="en-US" sz="3300" dirty="0"/>
          </a:p>
        </p:txBody>
      </p:sp>
    </p:spTree>
    <p:extLst>
      <p:ext uri="{BB962C8B-B14F-4D97-AF65-F5344CB8AC3E}">
        <p14:creationId xmlns:p14="http://schemas.microsoft.com/office/powerpoint/2010/main" val="38647159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489" y="618232"/>
            <a:ext cx="11412283" cy="1204052"/>
          </a:xfrm>
        </p:spPr>
        <p:txBody>
          <a:bodyPr>
            <a:noAutofit/>
          </a:bodyPr>
          <a:lstStyle/>
          <a:p>
            <a:r>
              <a:rPr lang="en-US" sz="4200" cap="small" dirty="0" smtClean="0"/>
              <a:t>Best Practices 1:</a:t>
            </a:r>
            <a:br>
              <a:rPr lang="en-US" sz="4200" cap="small" dirty="0" smtClean="0"/>
            </a:br>
            <a:r>
              <a:rPr lang="en-US" sz="4200" cap="small" dirty="0" smtClean="0"/>
              <a:t>  Create  Attractive  Titles . . .</a:t>
            </a:r>
            <a:endParaRPr lang="en-US" sz="4200" cap="small" dirty="0"/>
          </a:p>
        </p:txBody>
      </p:sp>
      <p:sp>
        <p:nvSpPr>
          <p:cNvPr id="3" name="Content Placeholder 2"/>
          <p:cNvSpPr>
            <a:spLocks noGrp="1"/>
          </p:cNvSpPr>
          <p:nvPr>
            <p:ph idx="1"/>
          </p:nvPr>
        </p:nvSpPr>
        <p:spPr>
          <a:xfrm>
            <a:off x="577784" y="1908988"/>
            <a:ext cx="6825552" cy="4548938"/>
          </a:xfrm>
        </p:spPr>
        <p:txBody>
          <a:bodyPr>
            <a:spAutoFit/>
          </a:bodyPr>
          <a:lstStyle/>
          <a:p>
            <a:pPr marL="404813" indent="-404813"/>
            <a:r>
              <a:rPr lang="en-US" sz="3400" dirty="0" smtClean="0">
                <a:solidFill>
                  <a:schemeClr val="tx1">
                    <a:lumMod val="95000"/>
                    <a:lumOff val="5000"/>
                  </a:schemeClr>
                </a:solidFill>
              </a:rPr>
              <a:t>Write catchy titles </a:t>
            </a:r>
          </a:p>
          <a:p>
            <a:pPr marL="966788" lvl="1" indent="-339725"/>
            <a:r>
              <a:rPr lang="en-US" sz="3000" dirty="0" smtClean="0">
                <a:solidFill>
                  <a:schemeClr val="tx1">
                    <a:lumMod val="95000"/>
                    <a:lumOff val="5000"/>
                  </a:schemeClr>
                </a:solidFill>
              </a:rPr>
              <a:t>accurate</a:t>
            </a:r>
          </a:p>
          <a:p>
            <a:pPr marL="966788" lvl="1" indent="-339725"/>
            <a:r>
              <a:rPr lang="en-US" sz="3000" dirty="0">
                <a:solidFill>
                  <a:schemeClr val="tx1">
                    <a:lumMod val="95000"/>
                    <a:lumOff val="5000"/>
                  </a:schemeClr>
                </a:solidFill>
              </a:rPr>
              <a:t>c</a:t>
            </a:r>
            <a:r>
              <a:rPr lang="en-US" sz="3000" dirty="0" smtClean="0">
                <a:solidFill>
                  <a:schemeClr val="tx1">
                    <a:lumMod val="95000"/>
                    <a:lumOff val="5000"/>
                  </a:schemeClr>
                </a:solidFill>
              </a:rPr>
              <a:t>ontain keywords</a:t>
            </a:r>
            <a:r>
              <a:rPr lang="en-US" sz="3400" dirty="0" smtClean="0">
                <a:solidFill>
                  <a:schemeClr val="tx1">
                    <a:lumMod val="95000"/>
                    <a:lumOff val="5000"/>
                  </a:schemeClr>
                </a:solidFill>
              </a:rPr>
              <a:t> </a:t>
            </a:r>
          </a:p>
          <a:p>
            <a:pPr marL="404813" indent="-404813"/>
            <a:r>
              <a:rPr lang="en-US" sz="3400" dirty="0" smtClean="0">
                <a:solidFill>
                  <a:schemeClr val="tx1">
                    <a:lumMod val="95000"/>
                    <a:lumOff val="5000"/>
                  </a:schemeClr>
                </a:solidFill>
              </a:rPr>
              <a:t>Think about:</a:t>
            </a:r>
          </a:p>
          <a:p>
            <a:pPr marL="966788" lvl="2" indent="-339725"/>
            <a:r>
              <a:rPr lang="en-US" sz="3000" dirty="0" smtClean="0">
                <a:solidFill>
                  <a:schemeClr val="tx1">
                    <a:lumMod val="95000"/>
                    <a:lumOff val="5000"/>
                  </a:schemeClr>
                </a:solidFill>
              </a:rPr>
              <a:t>Word </a:t>
            </a:r>
            <a:r>
              <a:rPr lang="en-US" sz="3000" dirty="0">
                <a:solidFill>
                  <a:schemeClr val="tx1">
                    <a:lumMod val="95000"/>
                    <a:lumOff val="5000"/>
                  </a:schemeClr>
                </a:solidFill>
              </a:rPr>
              <a:t>placement </a:t>
            </a:r>
          </a:p>
          <a:p>
            <a:pPr marL="966788" lvl="2" indent="-339725"/>
            <a:r>
              <a:rPr lang="en-US" sz="3000" dirty="0" smtClean="0">
                <a:solidFill>
                  <a:schemeClr val="tx1">
                    <a:lumMod val="95000"/>
                    <a:lumOff val="5000"/>
                  </a:schemeClr>
                </a:solidFill>
              </a:rPr>
              <a:t>Using subtitles</a:t>
            </a:r>
            <a:endParaRPr lang="en-US" sz="3000" dirty="0">
              <a:solidFill>
                <a:schemeClr val="tx1">
                  <a:lumMod val="95000"/>
                  <a:lumOff val="5000"/>
                </a:schemeClr>
              </a:solidFill>
            </a:endParaRPr>
          </a:p>
          <a:p>
            <a:pPr marL="966788" lvl="2" indent="-339725"/>
            <a:r>
              <a:rPr lang="en-US" sz="3000" dirty="0" smtClean="0">
                <a:solidFill>
                  <a:schemeClr val="tx1">
                    <a:lumMod val="95000"/>
                    <a:lumOff val="5000"/>
                  </a:schemeClr>
                </a:solidFill>
              </a:rPr>
              <a:t>Title length – just the essentials</a:t>
            </a:r>
          </a:p>
        </p:txBody>
      </p:sp>
      <p:sp>
        <p:nvSpPr>
          <p:cNvPr id="4" name="TextBox 3"/>
          <p:cNvSpPr txBox="1"/>
          <p:nvPr/>
        </p:nvSpPr>
        <p:spPr>
          <a:xfrm>
            <a:off x="5996190" y="1946224"/>
            <a:ext cx="5130845" cy="1077218"/>
          </a:xfrm>
          <a:prstGeom prst="rect">
            <a:avLst/>
          </a:prstGeom>
          <a:solidFill>
            <a:schemeClr val="bg1">
              <a:lumMod val="95000"/>
            </a:schemeClr>
          </a:solidFill>
          <a:ln w="38100">
            <a:solidFill>
              <a:schemeClr val="tx2"/>
            </a:solidFill>
          </a:ln>
        </p:spPr>
        <p:txBody>
          <a:bodyPr wrap="square" rtlCol="0">
            <a:spAutoFit/>
          </a:bodyPr>
          <a:lstStyle/>
          <a:p>
            <a:pPr marL="0" lvl="1"/>
            <a:r>
              <a:rPr lang="en-US" sz="3200" dirty="0" smtClean="0">
                <a:solidFill>
                  <a:schemeClr val="tx1">
                    <a:lumMod val="95000"/>
                    <a:lumOff val="5000"/>
                  </a:schemeClr>
                </a:solidFill>
              </a:rPr>
              <a:t>Non-optimized title: </a:t>
            </a:r>
          </a:p>
          <a:p>
            <a:pPr marL="0" lvl="1"/>
            <a:r>
              <a:rPr lang="en-US" sz="3200" i="1" dirty="0" smtClean="0">
                <a:solidFill>
                  <a:schemeClr val="tx1">
                    <a:lumMod val="95000"/>
                    <a:lumOff val="5000"/>
                  </a:schemeClr>
                </a:solidFill>
              </a:rPr>
              <a:t>	The Right to Be Forgotten</a:t>
            </a:r>
            <a:r>
              <a:rPr lang="en-US" sz="3200" dirty="0" smtClean="0">
                <a:solidFill>
                  <a:schemeClr val="tx1">
                    <a:lumMod val="95000"/>
                    <a:lumOff val="5000"/>
                  </a:schemeClr>
                </a:solidFill>
              </a:rPr>
              <a:t>*</a:t>
            </a:r>
            <a:endParaRPr lang="en-US" sz="3200" dirty="0"/>
          </a:p>
        </p:txBody>
      </p:sp>
      <p:sp>
        <p:nvSpPr>
          <p:cNvPr id="5" name="TextBox 4"/>
          <p:cNvSpPr txBox="1"/>
          <p:nvPr/>
        </p:nvSpPr>
        <p:spPr>
          <a:xfrm>
            <a:off x="6818391" y="3190131"/>
            <a:ext cx="4572894" cy="1569660"/>
          </a:xfrm>
          <a:prstGeom prst="rect">
            <a:avLst/>
          </a:prstGeom>
          <a:solidFill>
            <a:schemeClr val="bg1">
              <a:lumMod val="95000"/>
            </a:schemeClr>
          </a:solidFill>
          <a:ln w="38100">
            <a:solidFill>
              <a:schemeClr val="accent1"/>
            </a:solidFill>
          </a:ln>
        </p:spPr>
        <p:txBody>
          <a:bodyPr wrap="square" rtlCol="0">
            <a:spAutoFit/>
          </a:bodyPr>
          <a:lstStyle/>
          <a:p>
            <a:pPr marL="728663" lvl="1" indent="-728663"/>
            <a:r>
              <a:rPr lang="en-US" sz="3200" dirty="0">
                <a:solidFill>
                  <a:schemeClr val="tx1">
                    <a:lumMod val="95000"/>
                    <a:lumOff val="5000"/>
                  </a:schemeClr>
                </a:solidFill>
              </a:rPr>
              <a:t>Optimized </a:t>
            </a:r>
            <a:r>
              <a:rPr lang="en-US" sz="3200" dirty="0" smtClean="0">
                <a:solidFill>
                  <a:schemeClr val="tx1">
                    <a:lumMod val="95000"/>
                    <a:lumOff val="5000"/>
                  </a:schemeClr>
                </a:solidFill>
              </a:rPr>
              <a:t>suggestion 1:</a:t>
            </a:r>
          </a:p>
          <a:p>
            <a:pPr marL="339725" lvl="1"/>
            <a:r>
              <a:rPr lang="en-US" sz="3200" i="1" dirty="0" smtClean="0">
                <a:solidFill>
                  <a:schemeClr val="tx1">
                    <a:lumMod val="95000"/>
                    <a:lumOff val="5000"/>
                  </a:schemeClr>
                </a:solidFill>
              </a:rPr>
              <a:t>Online </a:t>
            </a:r>
            <a:r>
              <a:rPr lang="en-US" sz="3200" i="1" dirty="0">
                <a:solidFill>
                  <a:schemeClr val="tx1">
                    <a:lumMod val="95000"/>
                    <a:lumOff val="5000"/>
                  </a:schemeClr>
                </a:solidFill>
              </a:rPr>
              <a:t>Data Deletion and The Right to Be </a:t>
            </a:r>
            <a:r>
              <a:rPr lang="en-US" sz="3200" i="1" dirty="0" smtClean="0">
                <a:solidFill>
                  <a:schemeClr val="tx1">
                    <a:lumMod val="95000"/>
                    <a:lumOff val="5000"/>
                  </a:schemeClr>
                </a:solidFill>
              </a:rPr>
              <a:t>Forgotten</a:t>
            </a:r>
            <a:endParaRPr lang="en-US" sz="3200" dirty="0"/>
          </a:p>
        </p:txBody>
      </p:sp>
      <p:sp>
        <p:nvSpPr>
          <p:cNvPr id="6" name="TextBox 5"/>
          <p:cNvSpPr txBox="1"/>
          <p:nvPr/>
        </p:nvSpPr>
        <p:spPr>
          <a:xfrm>
            <a:off x="7218284" y="4883731"/>
            <a:ext cx="4682623" cy="1569660"/>
          </a:xfrm>
          <a:prstGeom prst="rect">
            <a:avLst/>
          </a:prstGeom>
          <a:solidFill>
            <a:schemeClr val="bg1">
              <a:lumMod val="95000"/>
            </a:schemeClr>
          </a:solidFill>
          <a:ln w="38100">
            <a:solidFill>
              <a:schemeClr val="accent2"/>
            </a:solidFill>
          </a:ln>
        </p:spPr>
        <p:txBody>
          <a:bodyPr wrap="square" rtlCol="0">
            <a:spAutoFit/>
          </a:bodyPr>
          <a:lstStyle/>
          <a:p>
            <a:pPr marL="339725" lvl="1" indent="-339725"/>
            <a:r>
              <a:rPr lang="en-US" sz="3200" dirty="0">
                <a:solidFill>
                  <a:schemeClr val="tx1">
                    <a:lumMod val="95000"/>
                    <a:lumOff val="5000"/>
                  </a:schemeClr>
                </a:solidFill>
              </a:rPr>
              <a:t>Optimized suggestion </a:t>
            </a:r>
            <a:r>
              <a:rPr lang="en-US" sz="3200" dirty="0" smtClean="0">
                <a:solidFill>
                  <a:schemeClr val="tx1">
                    <a:lumMod val="95000"/>
                    <a:lumOff val="5000"/>
                  </a:schemeClr>
                </a:solidFill>
              </a:rPr>
              <a:t>2:</a:t>
            </a:r>
            <a:endParaRPr lang="en-US" sz="3200" dirty="0">
              <a:solidFill>
                <a:schemeClr val="tx1">
                  <a:lumMod val="95000"/>
                  <a:lumOff val="5000"/>
                </a:schemeClr>
              </a:solidFill>
            </a:endParaRPr>
          </a:p>
          <a:p>
            <a:pPr marL="339725" lvl="1"/>
            <a:r>
              <a:rPr lang="en-US" sz="3200" i="1" dirty="0" smtClean="0">
                <a:solidFill>
                  <a:schemeClr val="tx1">
                    <a:lumMod val="95000"/>
                    <a:lumOff val="5000"/>
                  </a:schemeClr>
                </a:solidFill>
              </a:rPr>
              <a:t>Maintaining </a:t>
            </a:r>
            <a:r>
              <a:rPr lang="en-US" sz="3200" i="1" dirty="0">
                <a:solidFill>
                  <a:schemeClr val="tx1">
                    <a:lumMod val="95000"/>
                    <a:lumOff val="5000"/>
                  </a:schemeClr>
                </a:solidFill>
              </a:rPr>
              <a:t>Online Privacy:  The Right to Be </a:t>
            </a:r>
            <a:r>
              <a:rPr lang="en-US" sz="3200" i="1" dirty="0" smtClean="0">
                <a:solidFill>
                  <a:schemeClr val="tx1">
                    <a:lumMod val="95000"/>
                    <a:lumOff val="5000"/>
                  </a:schemeClr>
                </a:solidFill>
              </a:rPr>
              <a:t>Forgotten</a:t>
            </a:r>
            <a:endParaRPr lang="en-US" sz="3200" dirty="0"/>
          </a:p>
        </p:txBody>
      </p:sp>
      <p:sp>
        <p:nvSpPr>
          <p:cNvPr id="8" name="TextBox 7"/>
          <p:cNvSpPr txBox="1"/>
          <p:nvPr/>
        </p:nvSpPr>
        <p:spPr>
          <a:xfrm>
            <a:off x="10233461" y="6550223"/>
            <a:ext cx="1958539" cy="307777"/>
          </a:xfrm>
          <a:prstGeom prst="rect">
            <a:avLst/>
          </a:prstGeom>
          <a:noFill/>
        </p:spPr>
        <p:txBody>
          <a:bodyPr wrap="square" rtlCol="0">
            <a:spAutoFit/>
          </a:bodyPr>
          <a:lstStyle/>
          <a:p>
            <a:pPr marL="728663" lvl="1" indent="-728663"/>
            <a:r>
              <a:rPr lang="en-US" sz="1400" dirty="0" smtClean="0">
                <a:solidFill>
                  <a:schemeClr val="tx1">
                    <a:lumMod val="95000"/>
                    <a:lumOff val="5000"/>
                  </a:schemeClr>
                </a:solidFill>
              </a:rPr>
              <a:t>*by Robert Kirk Walker</a:t>
            </a:r>
            <a:endParaRPr lang="en-US" sz="1400" dirty="0"/>
          </a:p>
        </p:txBody>
      </p:sp>
    </p:spTree>
    <p:extLst>
      <p:ext uri="{BB962C8B-B14F-4D97-AF65-F5344CB8AC3E}">
        <p14:creationId xmlns:p14="http://schemas.microsoft.com/office/powerpoint/2010/main" val="2727752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24" y="650483"/>
            <a:ext cx="11412283" cy="1225945"/>
          </a:xfrm>
        </p:spPr>
        <p:txBody>
          <a:bodyPr>
            <a:noAutofit/>
          </a:bodyPr>
          <a:lstStyle/>
          <a:p>
            <a:r>
              <a:rPr lang="en-US" sz="4200" cap="small" dirty="0" smtClean="0"/>
              <a:t>Best Practices 1:</a:t>
            </a:r>
            <a:br>
              <a:rPr lang="en-US" sz="4200" cap="small" dirty="0" smtClean="0"/>
            </a:br>
            <a:r>
              <a:rPr lang="en-US" sz="4200" cap="small" dirty="0" smtClean="0"/>
              <a:t>  Create  Attractive  Abstracts . . .</a:t>
            </a:r>
            <a:endParaRPr lang="en-US" sz="4200" cap="small" dirty="0"/>
          </a:p>
        </p:txBody>
      </p:sp>
      <p:sp>
        <p:nvSpPr>
          <p:cNvPr id="3" name="Content Placeholder 2"/>
          <p:cNvSpPr>
            <a:spLocks noGrp="1"/>
          </p:cNvSpPr>
          <p:nvPr>
            <p:ph idx="1"/>
          </p:nvPr>
        </p:nvSpPr>
        <p:spPr>
          <a:xfrm>
            <a:off x="400443" y="2017281"/>
            <a:ext cx="4551115" cy="1754326"/>
          </a:xfrm>
        </p:spPr>
        <p:txBody>
          <a:bodyPr wrap="square" anchor="t">
            <a:spAutoFit/>
          </a:bodyPr>
          <a:lstStyle/>
          <a:p>
            <a:pPr marL="463550" lvl="1" indent="-450850">
              <a:buSzPct val="85000"/>
            </a:pPr>
            <a:r>
              <a:rPr lang="en-US" sz="3600" dirty="0" smtClean="0">
                <a:solidFill>
                  <a:schemeClr val="tx1">
                    <a:lumMod val="95000"/>
                    <a:lumOff val="5000"/>
                  </a:schemeClr>
                </a:solidFill>
              </a:rPr>
              <a:t>Important: appears </a:t>
            </a:r>
            <a:r>
              <a:rPr lang="en-US" sz="3600" dirty="0">
                <a:solidFill>
                  <a:schemeClr val="tx1">
                    <a:lumMod val="95000"/>
                    <a:lumOff val="5000"/>
                  </a:schemeClr>
                </a:solidFill>
              </a:rPr>
              <a:t>in “preview” of search </a:t>
            </a:r>
            <a:r>
              <a:rPr lang="en-US" sz="3600" dirty="0" smtClean="0">
                <a:solidFill>
                  <a:schemeClr val="tx1">
                    <a:lumMod val="95000"/>
                    <a:lumOff val="5000"/>
                  </a:schemeClr>
                </a:solidFill>
              </a:rPr>
              <a:t>results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690" b="11956"/>
          <a:stretch/>
        </p:blipFill>
        <p:spPr bwMode="auto">
          <a:xfrm>
            <a:off x="4673946" y="2456602"/>
            <a:ext cx="7181705" cy="2402007"/>
          </a:xfrm>
          <a:prstGeom prst="rect">
            <a:avLst/>
          </a:prstGeom>
          <a:noFill/>
          <a:ln w="28575">
            <a:solidFill>
              <a:schemeClr val="accent6"/>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2"/>
          <p:cNvSpPr txBox="1">
            <a:spLocks/>
          </p:cNvSpPr>
          <p:nvPr/>
        </p:nvSpPr>
        <p:spPr>
          <a:xfrm>
            <a:off x="297510" y="3904913"/>
            <a:ext cx="11569048" cy="2723823"/>
          </a:xfrm>
          <a:prstGeom prst="rect">
            <a:avLst/>
          </a:prstGeom>
        </p:spPr>
        <p:txBody>
          <a:bodyPr vert="horz" wrap="square" lIns="91440" tIns="45720" rIns="91440" bIns="45720" rtlCol="0" anchor="t">
            <a:sp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581025" lvl="1" indent="-471488">
              <a:buSzPct val="85000"/>
            </a:pPr>
            <a:r>
              <a:rPr lang="en-US" sz="3600" dirty="0" smtClean="0">
                <a:solidFill>
                  <a:schemeClr val="tx1">
                    <a:lumMod val="95000"/>
                    <a:lumOff val="5000"/>
                  </a:schemeClr>
                </a:solidFill>
              </a:rPr>
              <a:t>Focus on: </a:t>
            </a:r>
          </a:p>
          <a:p>
            <a:pPr marL="1193800" lvl="2" indent="-533400">
              <a:buSzPct val="85000"/>
            </a:pPr>
            <a:r>
              <a:rPr lang="en-US" sz="3200" dirty="0" smtClean="0">
                <a:solidFill>
                  <a:schemeClr val="tx1">
                    <a:lumMod val="95000"/>
                    <a:lumOff val="5000"/>
                  </a:schemeClr>
                </a:solidFill>
              </a:rPr>
              <a:t>Keywords</a:t>
            </a:r>
          </a:p>
          <a:p>
            <a:pPr marL="1193800" lvl="2" indent="-533400">
              <a:buSzPct val="85000"/>
            </a:pPr>
            <a:r>
              <a:rPr lang="en-US" sz="3200" dirty="0" smtClean="0">
                <a:solidFill>
                  <a:schemeClr val="tx1">
                    <a:lumMod val="95000"/>
                    <a:lumOff val="5000"/>
                  </a:schemeClr>
                </a:solidFill>
              </a:rPr>
              <a:t>Short, sweet description</a:t>
            </a:r>
          </a:p>
          <a:p>
            <a:pPr marL="581025" lvl="1" indent="-471488">
              <a:buSzPct val="85000"/>
            </a:pPr>
            <a:r>
              <a:rPr lang="en-US" sz="3600" dirty="0" smtClean="0">
                <a:solidFill>
                  <a:schemeClr val="tx1">
                    <a:lumMod val="95000"/>
                    <a:lumOff val="5000"/>
                  </a:schemeClr>
                </a:solidFill>
              </a:rPr>
              <a:t>Supplements the metadata</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21653322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24" y="650483"/>
            <a:ext cx="11412283" cy="1225945"/>
          </a:xfrm>
        </p:spPr>
        <p:txBody>
          <a:bodyPr>
            <a:noAutofit/>
          </a:bodyPr>
          <a:lstStyle/>
          <a:p>
            <a:r>
              <a:rPr lang="en-US" sz="4200" cap="small" dirty="0" smtClean="0"/>
              <a:t>Best Practices 1:</a:t>
            </a:r>
            <a:br>
              <a:rPr lang="en-US" sz="4200" cap="small" dirty="0" smtClean="0"/>
            </a:br>
            <a:r>
              <a:rPr lang="en-US" sz="4200" cap="small" dirty="0" smtClean="0"/>
              <a:t>  Create  Attractive Metadata </a:t>
            </a:r>
            <a:endParaRPr lang="en-US" sz="4200" cap="small" dirty="0"/>
          </a:p>
        </p:txBody>
      </p:sp>
      <p:sp>
        <p:nvSpPr>
          <p:cNvPr id="6" name="TextBox 5"/>
          <p:cNvSpPr txBox="1"/>
          <p:nvPr/>
        </p:nvSpPr>
        <p:spPr>
          <a:xfrm>
            <a:off x="980413" y="2135734"/>
            <a:ext cx="9582954" cy="4207306"/>
          </a:xfrm>
          <a:prstGeom prst="rect">
            <a:avLst/>
          </a:prstGeom>
          <a:noFill/>
        </p:spPr>
        <p:txBody>
          <a:bodyPr wrap="square" rtlCol="0">
            <a:spAutoFit/>
          </a:bodyPr>
          <a:lstStyle/>
          <a:p>
            <a:pPr marL="633413" lvl="1" indent="-449263">
              <a:spcBef>
                <a:spcPct val="20000"/>
              </a:spcBef>
              <a:spcAft>
                <a:spcPts val="600"/>
              </a:spcAft>
              <a:buClr>
                <a:schemeClr val="accent2"/>
              </a:buClr>
              <a:buSzPct val="85000"/>
              <a:buFont typeface="Wingdings 2" panose="05020102010507070707" pitchFamily="18" charset="2"/>
              <a:buChar char=""/>
            </a:pPr>
            <a:r>
              <a:rPr lang="en-US" sz="3600" dirty="0" smtClean="0"/>
              <a:t>What it is and using it to your advantage</a:t>
            </a:r>
            <a:endParaRPr lang="en-US" sz="3600" dirty="0"/>
          </a:p>
          <a:p>
            <a:pPr marL="633413" lvl="1" indent="-449263">
              <a:spcBef>
                <a:spcPct val="20000"/>
              </a:spcBef>
              <a:spcAft>
                <a:spcPts val="600"/>
              </a:spcAft>
              <a:buClr>
                <a:schemeClr val="accent2"/>
              </a:buClr>
              <a:buSzPct val="85000"/>
              <a:buFont typeface="Wingdings 2" panose="05020102010507070707" pitchFamily="18" charset="2"/>
              <a:buChar char=""/>
            </a:pPr>
            <a:r>
              <a:rPr lang="en-US" sz="3600" dirty="0" smtClean="0"/>
              <a:t>Metadata should have:</a:t>
            </a:r>
            <a:endParaRPr lang="en-US" sz="3600" dirty="0"/>
          </a:p>
          <a:p>
            <a:pPr marL="1254125" lvl="2" indent="-398463">
              <a:spcBef>
                <a:spcPct val="20000"/>
              </a:spcBef>
              <a:spcAft>
                <a:spcPts val="600"/>
              </a:spcAft>
              <a:buClr>
                <a:schemeClr val="accent2"/>
              </a:buClr>
              <a:buSzPct val="85000"/>
              <a:buFont typeface="Wingdings 2" panose="05020102010507070707" pitchFamily="18" charset="2"/>
              <a:buChar char=""/>
            </a:pPr>
            <a:r>
              <a:rPr lang="en-US" sz="3400" dirty="0"/>
              <a:t>Strong keywords</a:t>
            </a:r>
          </a:p>
          <a:p>
            <a:pPr marL="1254125" lvl="2" indent="-398463">
              <a:spcBef>
                <a:spcPct val="20000"/>
              </a:spcBef>
              <a:spcAft>
                <a:spcPts val="600"/>
              </a:spcAft>
              <a:buClr>
                <a:schemeClr val="accent2"/>
              </a:buClr>
              <a:buSzPct val="85000"/>
              <a:buFont typeface="Wingdings 2" panose="05020102010507070707" pitchFamily="18" charset="2"/>
              <a:buChar char=""/>
            </a:pPr>
            <a:r>
              <a:rPr lang="en-US" sz="3400" dirty="0"/>
              <a:t>Correct </a:t>
            </a:r>
            <a:r>
              <a:rPr lang="en-US" sz="3400" dirty="0" smtClean="0"/>
              <a:t>title &amp; consistent </a:t>
            </a:r>
            <a:r>
              <a:rPr lang="en-US" sz="3400" dirty="0"/>
              <a:t>name</a:t>
            </a:r>
          </a:p>
          <a:p>
            <a:pPr marL="1254125" lvl="2" indent="-398463">
              <a:spcBef>
                <a:spcPct val="20000"/>
              </a:spcBef>
              <a:spcAft>
                <a:spcPts val="600"/>
              </a:spcAft>
              <a:buClr>
                <a:schemeClr val="accent2"/>
              </a:buClr>
              <a:buSzPct val="85000"/>
              <a:buFont typeface="Wingdings 2" panose="05020102010507070707" pitchFamily="18" charset="2"/>
              <a:buChar char=""/>
            </a:pPr>
            <a:r>
              <a:rPr lang="en-US" sz="3400" dirty="0"/>
              <a:t>Accurate </a:t>
            </a:r>
            <a:r>
              <a:rPr lang="en-US" sz="3400" dirty="0" smtClean="0"/>
              <a:t>disciplines or </a:t>
            </a:r>
            <a:r>
              <a:rPr lang="en-US" sz="3400" dirty="0"/>
              <a:t>categories</a:t>
            </a:r>
          </a:p>
          <a:p>
            <a:pPr marL="1254125" lvl="2" indent="-398463">
              <a:spcBef>
                <a:spcPct val="20000"/>
              </a:spcBef>
              <a:spcAft>
                <a:spcPts val="600"/>
              </a:spcAft>
              <a:buClr>
                <a:schemeClr val="accent2"/>
              </a:buClr>
              <a:buSzPct val="85000"/>
              <a:buFont typeface="Wingdings 2" panose="05020102010507070707" pitchFamily="18" charset="2"/>
              <a:buChar char=""/>
            </a:pPr>
            <a:r>
              <a:rPr lang="en-US" sz="3400" dirty="0"/>
              <a:t>Institutional </a:t>
            </a:r>
            <a:r>
              <a:rPr lang="en-US" sz="3400" dirty="0" smtClean="0"/>
              <a:t>affiliation </a:t>
            </a:r>
            <a:endParaRPr lang="en-US" sz="3400" dirty="0"/>
          </a:p>
        </p:txBody>
      </p:sp>
    </p:spTree>
    <p:extLst>
      <p:ext uri="{BB962C8B-B14F-4D97-AF65-F5344CB8AC3E}">
        <p14:creationId xmlns:p14="http://schemas.microsoft.com/office/powerpoint/2010/main" val="1529393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602" y="676927"/>
            <a:ext cx="3701097" cy="1013800"/>
          </a:xfrm>
        </p:spPr>
        <p:txBody>
          <a:bodyPr anchor="ctr">
            <a:normAutofit/>
          </a:bodyPr>
          <a:lstStyle/>
          <a:p>
            <a:r>
              <a:rPr lang="en-US" sz="4400" cap="small" dirty="0" smtClean="0">
                <a:latin typeface="+mn-lt"/>
              </a:rPr>
              <a:t>Overview</a:t>
            </a:r>
            <a:endParaRPr lang="en-US" sz="4400" cap="small" dirty="0">
              <a:latin typeface="+mn-lt"/>
            </a:endParaRPr>
          </a:p>
        </p:txBody>
      </p:sp>
      <p:sp>
        <p:nvSpPr>
          <p:cNvPr id="3" name="Content Placeholder 2"/>
          <p:cNvSpPr>
            <a:spLocks noGrp="1"/>
          </p:cNvSpPr>
          <p:nvPr>
            <p:ph idx="1"/>
          </p:nvPr>
        </p:nvSpPr>
        <p:spPr>
          <a:xfrm>
            <a:off x="708785" y="2020187"/>
            <a:ext cx="11274107" cy="3561906"/>
          </a:xfrm>
        </p:spPr>
        <p:txBody>
          <a:bodyPr>
            <a:noAutofit/>
          </a:bodyPr>
          <a:lstStyle/>
          <a:p>
            <a:pPr marL="457200" lvl="1" indent="-457200">
              <a:lnSpc>
                <a:spcPct val="150000"/>
              </a:lnSpc>
              <a:spcAft>
                <a:spcPts val="0"/>
              </a:spcAft>
              <a:buSzPct val="90000"/>
              <a:buFont typeface="Wingdings" panose="05000000000000000000" pitchFamily="2" charset="2"/>
              <a:buChar char="§"/>
            </a:pPr>
            <a:r>
              <a:rPr lang="en-US" sz="3400" dirty="0" smtClean="0">
                <a:solidFill>
                  <a:schemeClr val="tx1">
                    <a:lumMod val="95000"/>
                    <a:lumOff val="5000"/>
                  </a:schemeClr>
                </a:solidFill>
                <a:ea typeface="Batang" panose="02030600000101010101" pitchFamily="18" charset="-127"/>
                <a:cs typeface="Adobe Arabic" panose="02040503050201020203" pitchFamily="18" charset="-78"/>
              </a:rPr>
              <a:t>How Google Scholar changed research</a:t>
            </a:r>
            <a:endParaRPr lang="en-US" sz="3400" dirty="0">
              <a:solidFill>
                <a:schemeClr val="tx1">
                  <a:lumMod val="95000"/>
                  <a:lumOff val="5000"/>
                </a:schemeClr>
              </a:solidFill>
              <a:ea typeface="Batang" panose="02030600000101010101" pitchFamily="18" charset="-127"/>
              <a:cs typeface="Adobe Arabic" panose="02040503050201020203" pitchFamily="18" charset="-78"/>
            </a:endParaRPr>
          </a:p>
          <a:p>
            <a:pPr marL="457200" indent="-457200">
              <a:lnSpc>
                <a:spcPct val="150000"/>
              </a:lnSpc>
              <a:spcAft>
                <a:spcPts val="0"/>
              </a:spcAft>
              <a:buSzPct val="90000"/>
              <a:buFont typeface="Wingdings" panose="05000000000000000000" pitchFamily="2" charset="2"/>
              <a:buChar char="§"/>
            </a:pPr>
            <a:r>
              <a:rPr lang="en-US" sz="3400" dirty="0" smtClean="0">
                <a:solidFill>
                  <a:schemeClr val="tx1">
                    <a:lumMod val="95000"/>
                    <a:lumOff val="5000"/>
                  </a:schemeClr>
                </a:solidFill>
                <a:ea typeface="Batang" panose="02030600000101010101" pitchFamily="18" charset="-127"/>
                <a:cs typeface="Adobe Arabic" panose="02040503050201020203" pitchFamily="18" charset="-78"/>
              </a:rPr>
              <a:t>Best SEO (search engine optimization) practices</a:t>
            </a:r>
          </a:p>
          <a:p>
            <a:pPr marL="457200" indent="-457200">
              <a:lnSpc>
                <a:spcPct val="150000"/>
              </a:lnSpc>
              <a:spcAft>
                <a:spcPts val="0"/>
              </a:spcAft>
              <a:buSzPct val="90000"/>
              <a:buFont typeface="Wingdings" panose="05000000000000000000" pitchFamily="2" charset="2"/>
              <a:buChar char="§"/>
            </a:pPr>
            <a:r>
              <a:rPr lang="en-US" sz="3400" dirty="0" smtClean="0">
                <a:solidFill>
                  <a:schemeClr val="tx1">
                    <a:lumMod val="95000"/>
                    <a:lumOff val="5000"/>
                  </a:schemeClr>
                </a:solidFill>
                <a:ea typeface="Batang" panose="02030600000101010101" pitchFamily="18" charset="-127"/>
                <a:cs typeface="Adobe Arabic" panose="02040503050201020203" pitchFamily="18" charset="-78"/>
              </a:rPr>
              <a:t>Convincing yourself (and your faculty) to use SEO practices</a:t>
            </a:r>
          </a:p>
          <a:p>
            <a:pPr marL="457200" indent="-457200">
              <a:lnSpc>
                <a:spcPct val="150000"/>
              </a:lnSpc>
              <a:spcAft>
                <a:spcPts val="0"/>
              </a:spcAft>
              <a:buSzPct val="90000"/>
              <a:buFont typeface="Wingdings" panose="05000000000000000000" pitchFamily="2" charset="2"/>
              <a:buChar char="§"/>
            </a:pPr>
            <a:r>
              <a:rPr lang="en-US" sz="3400" dirty="0" smtClean="0">
                <a:solidFill>
                  <a:schemeClr val="tx1">
                    <a:lumMod val="95000"/>
                    <a:lumOff val="5000"/>
                  </a:schemeClr>
                </a:solidFill>
                <a:ea typeface="Batang" panose="02030600000101010101" pitchFamily="18" charset="-127"/>
                <a:cs typeface="Adobe Arabic" panose="02040503050201020203" pitchFamily="18" charset="-78"/>
              </a:rPr>
              <a:t>Conclusion</a:t>
            </a:r>
          </a:p>
        </p:txBody>
      </p:sp>
    </p:spTree>
    <p:extLst>
      <p:ext uri="{BB962C8B-B14F-4D97-AF65-F5344CB8AC3E}">
        <p14:creationId xmlns:p14="http://schemas.microsoft.com/office/powerpoint/2010/main" val="30396024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656" y="741733"/>
            <a:ext cx="8222125" cy="769658"/>
          </a:xfrm>
        </p:spPr>
        <p:txBody>
          <a:bodyPr>
            <a:noAutofit/>
          </a:bodyPr>
          <a:lstStyle/>
          <a:p>
            <a:r>
              <a:rPr lang="en-US" sz="4400" cap="small" dirty="0"/>
              <a:t>W</a:t>
            </a:r>
            <a:r>
              <a:rPr lang="en-US" sz="4400" cap="small" dirty="0" smtClean="0"/>
              <a:t>eak Versus </a:t>
            </a:r>
            <a:r>
              <a:rPr lang="en-US" sz="4400" cap="small" dirty="0"/>
              <a:t>S</a:t>
            </a:r>
            <a:r>
              <a:rPr lang="en-US" sz="4400" cap="small" dirty="0" smtClean="0"/>
              <a:t>trong </a:t>
            </a:r>
            <a:r>
              <a:rPr lang="en-US" sz="4400" cap="small" dirty="0"/>
              <a:t>M</a:t>
            </a:r>
            <a:r>
              <a:rPr lang="en-US" sz="4400" cap="small" dirty="0" smtClean="0"/>
              <a:t>etadata</a:t>
            </a:r>
            <a:endParaRPr lang="en-US" sz="4400" cap="small" dirty="0"/>
          </a:p>
        </p:txBody>
      </p:sp>
      <p:sp>
        <p:nvSpPr>
          <p:cNvPr id="4" name="TextBox 3"/>
          <p:cNvSpPr txBox="1"/>
          <p:nvPr/>
        </p:nvSpPr>
        <p:spPr>
          <a:xfrm>
            <a:off x="1949553" y="6051377"/>
            <a:ext cx="8286225" cy="707886"/>
          </a:xfrm>
          <a:prstGeom prst="rect">
            <a:avLst/>
          </a:prstGeom>
          <a:noFill/>
          <a:ln>
            <a:solidFill>
              <a:schemeClr val="accent2"/>
            </a:solidFill>
          </a:ln>
        </p:spPr>
        <p:txBody>
          <a:bodyPr wrap="square" rtlCol="0">
            <a:spAutoFit/>
          </a:bodyPr>
          <a:lstStyle/>
          <a:p>
            <a:pPr algn="ctr"/>
            <a:r>
              <a:rPr lang="en-US" sz="2000" dirty="0"/>
              <a:t>Article: </a:t>
            </a:r>
            <a:r>
              <a:rPr lang="en-US" sz="2000" dirty="0">
                <a:solidFill>
                  <a:srgbClr val="3D3D3D"/>
                </a:solidFill>
              </a:rPr>
              <a:t>Public Forum 2.1: Public Higher Education Institutions and Social Media </a:t>
            </a:r>
            <a:endParaRPr lang="en-US" sz="2000" dirty="0" smtClean="0">
              <a:solidFill>
                <a:srgbClr val="3D3D3D"/>
              </a:solidFill>
            </a:endParaRPr>
          </a:p>
          <a:p>
            <a:pPr algn="ctr"/>
            <a:r>
              <a:rPr lang="en-US" sz="2000" dirty="0" smtClean="0"/>
              <a:t>Authors: Robert H. Jerry II &amp; </a:t>
            </a:r>
            <a:r>
              <a:rPr lang="en-US" sz="2000" dirty="0" err="1" smtClean="0"/>
              <a:t>Lyrissa</a:t>
            </a:r>
            <a:r>
              <a:rPr lang="en-US" sz="2000" dirty="0" smtClean="0"/>
              <a:t> </a:t>
            </a:r>
            <a:r>
              <a:rPr lang="en-US" sz="2000" dirty="0"/>
              <a:t>Barnett </a:t>
            </a:r>
            <a:r>
              <a:rPr lang="en-US" sz="2000" dirty="0" err="1" smtClean="0"/>
              <a:t>Lidsky</a:t>
            </a:r>
            <a:endParaRPr lang="en-US" sz="2000" dirty="0"/>
          </a:p>
        </p:txBody>
      </p:sp>
      <p:cxnSp>
        <p:nvCxnSpPr>
          <p:cNvPr id="9" name="Straight Connector 8"/>
          <p:cNvCxnSpPr/>
          <p:nvPr/>
        </p:nvCxnSpPr>
        <p:spPr>
          <a:xfrm flipV="1">
            <a:off x="6092666" y="1808362"/>
            <a:ext cx="0" cy="426223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srcRect l="2852" t="7444" b="3130"/>
          <a:stretch/>
        </p:blipFill>
        <p:spPr>
          <a:xfrm>
            <a:off x="641656" y="1740729"/>
            <a:ext cx="9242178" cy="4329868"/>
          </a:xfrm>
          <a:prstGeom prst="rect">
            <a:avLst/>
          </a:prstGeom>
          <a:ln>
            <a:solidFill>
              <a:schemeClr val="accent6"/>
            </a:solidFill>
          </a:ln>
        </p:spPr>
      </p:pic>
      <p:sp>
        <p:nvSpPr>
          <p:cNvPr id="13" name="Oval 12"/>
          <p:cNvSpPr/>
          <p:nvPr/>
        </p:nvSpPr>
        <p:spPr>
          <a:xfrm>
            <a:off x="8613058" y="1126562"/>
            <a:ext cx="3166359" cy="2036122"/>
          </a:xfrm>
          <a:prstGeom prst="ellipse">
            <a:avLst/>
          </a:prstGeom>
          <a:solidFill>
            <a:srgbClr val="28843A">
              <a:alpha val="32941"/>
            </a:srgb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Strong Metadata</a:t>
            </a:r>
            <a:endParaRPr lang="en-US" sz="3600" b="1" dirty="0">
              <a:solidFill>
                <a:schemeClr val="tx1"/>
              </a:solidFill>
            </a:endParaRPr>
          </a:p>
        </p:txBody>
      </p:sp>
      <p:sp>
        <p:nvSpPr>
          <p:cNvPr id="3" name="Oval 2"/>
          <p:cNvSpPr/>
          <p:nvPr/>
        </p:nvSpPr>
        <p:spPr>
          <a:xfrm>
            <a:off x="1445342" y="3133188"/>
            <a:ext cx="634181" cy="332684"/>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12133" y="3695210"/>
            <a:ext cx="867390" cy="332684"/>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11647" y="4716560"/>
            <a:ext cx="1067876" cy="371633"/>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678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400" y="741503"/>
            <a:ext cx="8056161" cy="769658"/>
          </a:xfrm>
        </p:spPr>
        <p:txBody>
          <a:bodyPr>
            <a:noAutofit/>
          </a:bodyPr>
          <a:lstStyle/>
          <a:p>
            <a:r>
              <a:rPr lang="en-US" sz="4400" cap="small" dirty="0"/>
              <a:t>W</a:t>
            </a:r>
            <a:r>
              <a:rPr lang="en-US" sz="4400" cap="small" dirty="0" smtClean="0"/>
              <a:t>eak Versus </a:t>
            </a:r>
            <a:r>
              <a:rPr lang="en-US" sz="4400" cap="small" dirty="0"/>
              <a:t>S</a:t>
            </a:r>
            <a:r>
              <a:rPr lang="en-US" sz="4400" cap="small" dirty="0" smtClean="0"/>
              <a:t>trong </a:t>
            </a:r>
            <a:r>
              <a:rPr lang="en-US" sz="4400" cap="small" dirty="0"/>
              <a:t>M</a:t>
            </a:r>
            <a:r>
              <a:rPr lang="en-US" sz="4400" cap="small" dirty="0" smtClean="0"/>
              <a:t>etadata</a:t>
            </a:r>
            <a:endParaRPr lang="en-US" sz="4400" cap="small" dirty="0"/>
          </a:p>
        </p:txBody>
      </p:sp>
      <p:sp>
        <p:nvSpPr>
          <p:cNvPr id="4" name="TextBox 3"/>
          <p:cNvSpPr txBox="1"/>
          <p:nvPr/>
        </p:nvSpPr>
        <p:spPr>
          <a:xfrm>
            <a:off x="1949553" y="6020613"/>
            <a:ext cx="8286225" cy="707886"/>
          </a:xfrm>
          <a:prstGeom prst="rect">
            <a:avLst/>
          </a:prstGeom>
          <a:noFill/>
          <a:ln>
            <a:solidFill>
              <a:schemeClr val="accent2"/>
            </a:solidFill>
          </a:ln>
        </p:spPr>
        <p:txBody>
          <a:bodyPr wrap="square" rtlCol="0">
            <a:spAutoFit/>
          </a:bodyPr>
          <a:lstStyle/>
          <a:p>
            <a:pPr algn="ctr"/>
            <a:r>
              <a:rPr lang="en-US" sz="2000" dirty="0"/>
              <a:t>Article: </a:t>
            </a:r>
            <a:r>
              <a:rPr lang="en-US" sz="2000" dirty="0">
                <a:solidFill>
                  <a:srgbClr val="3D3D3D"/>
                </a:solidFill>
              </a:rPr>
              <a:t>Public Forum 2.1: Public Higher Education Institutions and Social Media </a:t>
            </a:r>
            <a:endParaRPr lang="en-US" sz="2000" dirty="0" smtClean="0">
              <a:solidFill>
                <a:srgbClr val="3D3D3D"/>
              </a:solidFill>
            </a:endParaRPr>
          </a:p>
          <a:p>
            <a:pPr algn="ctr"/>
            <a:r>
              <a:rPr lang="en-US" sz="2000" dirty="0" smtClean="0"/>
              <a:t>Authors: Robert H. Jerry II &amp; </a:t>
            </a:r>
            <a:r>
              <a:rPr lang="en-US" sz="2000" dirty="0" err="1" smtClean="0"/>
              <a:t>Lyrissa</a:t>
            </a:r>
            <a:r>
              <a:rPr lang="en-US" sz="2000" dirty="0" smtClean="0"/>
              <a:t> </a:t>
            </a:r>
            <a:r>
              <a:rPr lang="en-US" sz="2000" dirty="0"/>
              <a:t>Barnett </a:t>
            </a:r>
            <a:r>
              <a:rPr lang="en-US" sz="2000" dirty="0" err="1" smtClean="0"/>
              <a:t>Lidsky</a:t>
            </a:r>
            <a:endParaRPr lang="en-US" sz="2000" dirty="0"/>
          </a:p>
        </p:txBody>
      </p:sp>
      <p:cxnSp>
        <p:nvCxnSpPr>
          <p:cNvPr id="9" name="Straight Connector 8"/>
          <p:cNvCxnSpPr/>
          <p:nvPr/>
        </p:nvCxnSpPr>
        <p:spPr>
          <a:xfrm flipV="1">
            <a:off x="6092666" y="1808362"/>
            <a:ext cx="0" cy="426223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2399" t="7374" b="1216"/>
          <a:stretch/>
        </p:blipFill>
        <p:spPr>
          <a:xfrm>
            <a:off x="630639" y="1541922"/>
            <a:ext cx="9339010" cy="4387541"/>
          </a:xfrm>
          <a:prstGeom prst="rect">
            <a:avLst/>
          </a:prstGeom>
          <a:ln>
            <a:solidFill>
              <a:schemeClr val="accent2"/>
            </a:solidFill>
          </a:ln>
        </p:spPr>
      </p:pic>
      <p:sp>
        <p:nvSpPr>
          <p:cNvPr id="14" name="Oval 13"/>
          <p:cNvSpPr/>
          <p:nvPr/>
        </p:nvSpPr>
        <p:spPr>
          <a:xfrm>
            <a:off x="8790039" y="1275848"/>
            <a:ext cx="3236440" cy="1695653"/>
          </a:xfrm>
          <a:prstGeom prst="ellipse">
            <a:avLst/>
          </a:prstGeom>
          <a:solidFill>
            <a:schemeClr val="accent3">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Weak Metadata</a:t>
            </a:r>
            <a:endParaRPr lang="en-US" sz="3600" b="1" dirty="0">
              <a:solidFill>
                <a:schemeClr val="tx1"/>
              </a:solidFill>
            </a:endParaRPr>
          </a:p>
        </p:txBody>
      </p:sp>
    </p:spTree>
    <p:extLst>
      <p:ext uri="{BB962C8B-B14F-4D97-AF65-F5344CB8AC3E}">
        <p14:creationId xmlns:p14="http://schemas.microsoft.com/office/powerpoint/2010/main" val="1885559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374" y="2219310"/>
            <a:ext cx="10808688" cy="4638690"/>
          </a:xfrm>
        </p:spPr>
        <p:txBody>
          <a:bodyPr anchor="t">
            <a:normAutofit fontScale="92500" lnSpcReduction="20000"/>
          </a:bodyPr>
          <a:lstStyle/>
          <a:p>
            <a:pPr marL="457200" indent="-457200"/>
            <a:r>
              <a:rPr lang="en-US" sz="3900" dirty="0" smtClean="0">
                <a:solidFill>
                  <a:schemeClr val="tx1"/>
                </a:solidFill>
              </a:rPr>
              <a:t>Post in sub-disciplines of the broader field </a:t>
            </a:r>
          </a:p>
          <a:p>
            <a:pPr marL="457200" indent="-457200">
              <a:buNone/>
            </a:pPr>
            <a:endParaRPr lang="en-US" sz="3900" dirty="0" smtClean="0">
              <a:solidFill>
                <a:schemeClr val="tx1"/>
              </a:solidFill>
            </a:endParaRPr>
          </a:p>
          <a:p>
            <a:pPr marL="457200" indent="-457200"/>
            <a:r>
              <a:rPr lang="en-US" sz="3900" dirty="0" smtClean="0">
                <a:solidFill>
                  <a:schemeClr val="tx1"/>
                </a:solidFill>
              </a:rPr>
              <a:t>Take advantage of multiple disciplines and subject areas</a:t>
            </a:r>
          </a:p>
          <a:p>
            <a:pPr marL="457200" indent="-457200"/>
            <a:endParaRPr lang="en-US" sz="3900" dirty="0" smtClean="0">
              <a:solidFill>
                <a:schemeClr val="tx1"/>
              </a:solidFill>
            </a:endParaRPr>
          </a:p>
          <a:p>
            <a:pPr marL="457200" indent="-457200"/>
            <a:r>
              <a:rPr lang="en-US" sz="3900" dirty="0" smtClean="0">
                <a:solidFill>
                  <a:schemeClr val="tx1"/>
                </a:solidFill>
              </a:rPr>
              <a:t>Use disciplines as keywords</a:t>
            </a:r>
          </a:p>
          <a:p>
            <a:pPr marL="457200" indent="-457200"/>
            <a:endParaRPr lang="en-US" sz="3900" dirty="0" smtClean="0">
              <a:solidFill>
                <a:schemeClr val="tx1"/>
              </a:solidFill>
            </a:endParaRPr>
          </a:p>
          <a:p>
            <a:pPr marL="457200" indent="-457200"/>
            <a:r>
              <a:rPr lang="en-US" sz="3900" dirty="0" smtClean="0">
                <a:solidFill>
                  <a:schemeClr val="tx1"/>
                </a:solidFill>
              </a:rPr>
              <a:t>Reach a wider audience</a:t>
            </a:r>
          </a:p>
          <a:p>
            <a:pPr marL="404813" indent="-404813"/>
            <a:endParaRPr lang="en-US" sz="3600" dirty="0" smtClean="0">
              <a:solidFill>
                <a:schemeClr val="tx1"/>
              </a:solidFill>
            </a:endParaRPr>
          </a:p>
        </p:txBody>
      </p:sp>
      <p:sp>
        <p:nvSpPr>
          <p:cNvPr id="4" name="Title 1"/>
          <p:cNvSpPr txBox="1">
            <a:spLocks/>
          </p:cNvSpPr>
          <p:nvPr/>
        </p:nvSpPr>
        <p:spPr>
          <a:xfrm>
            <a:off x="405779" y="621225"/>
            <a:ext cx="11412283" cy="1225945"/>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cap="small" dirty="0" smtClean="0"/>
              <a:t>Best Practices 2:</a:t>
            </a:r>
            <a:br>
              <a:rPr lang="en-US" sz="4000" cap="small" dirty="0" smtClean="0"/>
            </a:br>
            <a:r>
              <a:rPr lang="en-US" sz="4000" cap="small" dirty="0" smtClean="0"/>
              <a:t>  Cross-Discipline Marketing</a:t>
            </a:r>
            <a:endParaRPr lang="en-US" sz="4000" cap="small" dirty="0"/>
          </a:p>
        </p:txBody>
      </p:sp>
      <p:sp>
        <p:nvSpPr>
          <p:cNvPr id="5" name="TextBox 4"/>
          <p:cNvSpPr txBox="1"/>
          <p:nvPr/>
        </p:nvSpPr>
        <p:spPr>
          <a:xfrm>
            <a:off x="6457453" y="1974761"/>
            <a:ext cx="5360609" cy="846386"/>
          </a:xfrm>
          <a:prstGeom prst="rect">
            <a:avLst/>
          </a:prstGeom>
          <a:noFill/>
        </p:spPr>
        <p:txBody>
          <a:bodyPr wrap="square" rtlCol="0">
            <a:spAutoFit/>
          </a:bodyPr>
          <a:lstStyle/>
          <a:p>
            <a:pPr marL="404813" lvl="0" indent="-404813">
              <a:spcBef>
                <a:spcPct val="20000"/>
              </a:spcBef>
              <a:spcAft>
                <a:spcPts val="600"/>
              </a:spcAft>
              <a:buClr>
                <a:srgbClr val="4590B8"/>
              </a:buClr>
              <a:buSzPct val="92000"/>
              <a:buFont typeface="Wingdings 2" panose="05020102010507070707" pitchFamily="18" charset="2"/>
              <a:buChar char=""/>
            </a:pPr>
            <a:endParaRPr lang="en-US" sz="2600" dirty="0">
              <a:solidFill>
                <a:srgbClr val="3D3D3D"/>
              </a:solidFill>
            </a:endParaRPr>
          </a:p>
          <a:p>
            <a:endParaRPr lang="en-US" dirty="0"/>
          </a:p>
        </p:txBody>
      </p:sp>
    </p:spTree>
    <p:extLst>
      <p:ext uri="{BB962C8B-B14F-4D97-AF65-F5344CB8AC3E}">
        <p14:creationId xmlns:p14="http://schemas.microsoft.com/office/powerpoint/2010/main" val="35078666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5779" y="534469"/>
            <a:ext cx="11412283" cy="1225945"/>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cap="small" dirty="0" smtClean="0"/>
              <a:t>Best Practices 3:</a:t>
            </a:r>
            <a:br>
              <a:rPr lang="en-US" sz="4000" cap="small" dirty="0" smtClean="0"/>
            </a:br>
            <a:r>
              <a:rPr lang="en-US" sz="4000" cap="small" dirty="0" smtClean="0"/>
              <a:t>  </a:t>
            </a:r>
            <a:r>
              <a:rPr lang="en-US" sz="4000" cap="small" dirty="0"/>
              <a:t>Covering M</a:t>
            </a:r>
            <a:r>
              <a:rPr lang="en-US" sz="4000" cap="small" dirty="0" smtClean="0"/>
              <a:t>ultiple Web Locations</a:t>
            </a:r>
            <a:endParaRPr lang="en-US" sz="4000" cap="small" dirty="0"/>
          </a:p>
        </p:txBody>
      </p:sp>
      <p:sp>
        <p:nvSpPr>
          <p:cNvPr id="5" name="TextBox 4"/>
          <p:cNvSpPr txBox="1"/>
          <p:nvPr/>
        </p:nvSpPr>
        <p:spPr>
          <a:xfrm>
            <a:off x="1034421" y="1965157"/>
            <a:ext cx="11157579" cy="4708981"/>
          </a:xfrm>
          <a:prstGeom prst="rect">
            <a:avLst/>
          </a:prstGeom>
          <a:noFill/>
          <a:ln>
            <a:noFill/>
          </a:ln>
        </p:spPr>
        <p:txBody>
          <a:bodyPr wrap="square" rtlCol="0">
            <a:spAutoFit/>
          </a:bodyPr>
          <a:lstStyle/>
          <a:p>
            <a:pPr defTabSz="914400"/>
            <a:r>
              <a:rPr lang="en-US" sz="1200" dirty="0" smtClean="0">
                <a:solidFill>
                  <a:prstClr val="black"/>
                </a:solidFill>
              </a:rPr>
              <a:t> </a:t>
            </a:r>
            <a:endParaRPr lang="en-US" sz="3600" dirty="0" smtClean="0">
              <a:solidFill>
                <a:prstClr val="black"/>
              </a:solidFill>
            </a:endParaRPr>
          </a:p>
          <a:p>
            <a:pPr marL="515938" indent="-457200" defTabSz="914400">
              <a:buClr>
                <a:schemeClr val="accent2"/>
              </a:buClr>
              <a:buFont typeface="Wingdings" panose="05000000000000000000" pitchFamily="2" charset="2"/>
              <a:buChar char="§"/>
            </a:pPr>
            <a:r>
              <a:rPr lang="en-US" sz="3600" dirty="0" smtClean="0">
                <a:solidFill>
                  <a:prstClr val="black"/>
                </a:solidFill>
              </a:rPr>
              <a:t>Post to different websites</a:t>
            </a:r>
          </a:p>
          <a:p>
            <a:pPr marL="515938" indent="-457200" defTabSz="914400">
              <a:buClr>
                <a:schemeClr val="accent2"/>
              </a:buClr>
              <a:buFont typeface="Wingdings" panose="05000000000000000000" pitchFamily="2" charset="2"/>
              <a:buChar char="§"/>
            </a:pPr>
            <a:endParaRPr lang="en-US" sz="3600" dirty="0" smtClean="0">
              <a:solidFill>
                <a:prstClr val="black"/>
              </a:solidFill>
            </a:endParaRPr>
          </a:p>
          <a:p>
            <a:pPr marL="515938" indent="-457200" defTabSz="914400">
              <a:buClr>
                <a:schemeClr val="accent2"/>
              </a:buClr>
              <a:buFont typeface="Wingdings" panose="05000000000000000000" pitchFamily="2" charset="2"/>
              <a:buChar char="§"/>
            </a:pPr>
            <a:r>
              <a:rPr lang="en-US" sz="3600" dirty="0" smtClean="0">
                <a:solidFill>
                  <a:prstClr val="black"/>
                </a:solidFill>
              </a:rPr>
              <a:t>Increases unique places an article citation is found or mentioned</a:t>
            </a:r>
          </a:p>
          <a:p>
            <a:pPr marL="515938" indent="-457200" defTabSz="914400">
              <a:buClr>
                <a:schemeClr val="accent2"/>
              </a:buClr>
              <a:buFont typeface="Wingdings" panose="05000000000000000000" pitchFamily="2" charset="2"/>
              <a:buChar char="§"/>
            </a:pPr>
            <a:endParaRPr lang="en-US" sz="3600" dirty="0" smtClean="0">
              <a:solidFill>
                <a:prstClr val="black"/>
              </a:solidFill>
            </a:endParaRPr>
          </a:p>
          <a:p>
            <a:pPr marL="515938" indent="-457200" defTabSz="914400">
              <a:buClr>
                <a:schemeClr val="accent2"/>
              </a:buClr>
              <a:buFont typeface="Wingdings" panose="05000000000000000000" pitchFamily="2" charset="2"/>
              <a:buChar char="§"/>
            </a:pPr>
            <a:r>
              <a:rPr lang="en-US" sz="3600" dirty="0" smtClean="0">
                <a:solidFill>
                  <a:prstClr val="black"/>
                </a:solidFill>
              </a:rPr>
              <a:t>Attracts disparate audiences</a:t>
            </a:r>
          </a:p>
          <a:p>
            <a:pPr marL="515938" indent="-457200" defTabSz="914400">
              <a:buClr>
                <a:schemeClr val="accent2"/>
              </a:buClr>
              <a:buFont typeface="Wingdings" panose="05000000000000000000" pitchFamily="2" charset="2"/>
              <a:buChar char="§"/>
            </a:pPr>
            <a:endParaRPr lang="en-US" sz="3600" dirty="0" smtClean="0">
              <a:solidFill>
                <a:prstClr val="black"/>
              </a:solidFill>
            </a:endParaRPr>
          </a:p>
          <a:p>
            <a:pPr marL="515938" indent="-457200" defTabSz="914400">
              <a:buClr>
                <a:schemeClr val="accent2"/>
              </a:buClr>
              <a:buFont typeface="Wingdings" panose="05000000000000000000" pitchFamily="2" charset="2"/>
              <a:buChar char="§"/>
              <a:tabLst>
                <a:tab pos="1084263" algn="l"/>
              </a:tabLst>
            </a:pPr>
            <a:r>
              <a:rPr lang="en-US" sz="3600" dirty="0" smtClean="0">
                <a:solidFill>
                  <a:prstClr val="black"/>
                </a:solidFill>
              </a:rPr>
              <a:t>Catches those who only search specific sites</a:t>
            </a:r>
            <a:endParaRPr lang="en-US" sz="3600" dirty="0">
              <a:solidFill>
                <a:prstClr val="black"/>
              </a:solidFill>
            </a:endParaRPr>
          </a:p>
        </p:txBody>
      </p:sp>
    </p:spTree>
    <p:extLst>
      <p:ext uri="{BB962C8B-B14F-4D97-AF65-F5344CB8AC3E}">
        <p14:creationId xmlns:p14="http://schemas.microsoft.com/office/powerpoint/2010/main" val="3811711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5779" y="621225"/>
            <a:ext cx="11412283" cy="1225945"/>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cap="small" dirty="0" smtClean="0"/>
              <a:t>Best Practices 3:</a:t>
            </a:r>
            <a:br>
              <a:rPr lang="en-US" sz="4000" cap="small" dirty="0" smtClean="0"/>
            </a:br>
            <a:r>
              <a:rPr lang="en-US" sz="4000" cap="small" dirty="0" smtClean="0"/>
              <a:t>  </a:t>
            </a:r>
            <a:r>
              <a:rPr lang="en-US" sz="4000" cap="small" dirty="0"/>
              <a:t>Covering M</a:t>
            </a:r>
            <a:r>
              <a:rPr lang="en-US" sz="4000" cap="small" dirty="0" smtClean="0"/>
              <a:t>ultiple Web Locations</a:t>
            </a:r>
            <a:endParaRPr lang="en-US" sz="4000" cap="small" dirty="0"/>
          </a:p>
        </p:txBody>
      </p:sp>
      <p:sp>
        <p:nvSpPr>
          <p:cNvPr id="2" name="AutoShape 2" descr="Image result for ssrn"/>
          <p:cNvSpPr>
            <a:spLocks noChangeAspect="1" noChangeArrowheads="1"/>
          </p:cNvSpPr>
          <p:nvPr/>
        </p:nvSpPr>
        <p:spPr bwMode="auto">
          <a:xfrm>
            <a:off x="155575" y="-144463"/>
            <a:ext cx="304800" cy="463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bu.edu/library/files/2012/10/SS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275" y="1944351"/>
            <a:ext cx="1902877" cy="1892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779453" y="2005442"/>
            <a:ext cx="7008639" cy="874660"/>
          </a:xfrm>
          <a:prstGeom prst="rect">
            <a:avLst/>
          </a:prstGeom>
        </p:spPr>
      </p:pic>
      <p:sp>
        <p:nvSpPr>
          <p:cNvPr id="16" name="TextBox 15"/>
          <p:cNvSpPr txBox="1"/>
          <p:nvPr/>
        </p:nvSpPr>
        <p:spPr>
          <a:xfrm>
            <a:off x="3836876" y="3171044"/>
            <a:ext cx="5442635" cy="646331"/>
          </a:xfrm>
          <a:prstGeom prst="rect">
            <a:avLst/>
          </a:prstGeom>
          <a:solidFill>
            <a:schemeClr val="bg2"/>
          </a:solidFill>
          <a:ln>
            <a:solidFill>
              <a:srgbClr val="FF0000"/>
            </a:solidFill>
          </a:ln>
        </p:spPr>
        <p:txBody>
          <a:bodyPr wrap="square" rtlCol="0">
            <a:spAutoFit/>
          </a:bodyPr>
          <a:lstStyle/>
          <a:p>
            <a:pPr marL="52388" defTabSz="914400">
              <a:buClr>
                <a:schemeClr val="accent2"/>
              </a:buClr>
            </a:pPr>
            <a:r>
              <a:rPr lang="en-US" sz="3600" dirty="0" smtClean="0">
                <a:solidFill>
                  <a:prstClr val="black"/>
                </a:solidFill>
              </a:rPr>
              <a:t>Personal webpage</a:t>
            </a:r>
            <a:r>
              <a:rPr lang="en-US" sz="3600" dirty="0">
                <a:solidFill>
                  <a:prstClr val="black"/>
                </a:solidFill>
              </a:rPr>
              <a:t> </a:t>
            </a:r>
            <a:r>
              <a:rPr lang="en-US" sz="3600" dirty="0" smtClean="0">
                <a:solidFill>
                  <a:prstClr val="black"/>
                </a:solidFill>
              </a:rPr>
              <a:t>or blog</a:t>
            </a:r>
          </a:p>
        </p:txBody>
      </p:sp>
      <p:pic>
        <p:nvPicPr>
          <p:cNvPr id="1030" name="Picture 6" descr="LinkedIn logo"/>
          <p:cNvPicPr>
            <a:picLocks noChangeAspect="1" noChangeArrowheads="1"/>
          </p:cNvPicPr>
          <p:nvPr/>
        </p:nvPicPr>
        <p:blipFill rotWithShape="1">
          <a:blip r:embed="rId5">
            <a:extLst>
              <a:ext uri="{28A0092B-C50C-407E-A947-70E740481C1C}">
                <a14:useLocalDpi xmlns:a14="http://schemas.microsoft.com/office/drawing/2010/main" val="0"/>
              </a:ext>
            </a:extLst>
          </a:blip>
          <a:srcRect l="10009" t="23198" r="7640" b="17940"/>
          <a:stretch/>
        </p:blipFill>
        <p:spPr bwMode="auto">
          <a:xfrm>
            <a:off x="307975" y="4479056"/>
            <a:ext cx="3674212" cy="10100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244629" y="5744309"/>
            <a:ext cx="3447372" cy="646331"/>
          </a:xfrm>
          <a:prstGeom prst="rect">
            <a:avLst/>
          </a:prstGeom>
          <a:solidFill>
            <a:schemeClr val="bg2"/>
          </a:solidFill>
          <a:ln>
            <a:solidFill>
              <a:srgbClr val="FF0000"/>
            </a:solidFill>
          </a:ln>
        </p:spPr>
        <p:txBody>
          <a:bodyPr wrap="square" rtlCol="0">
            <a:spAutoFit/>
          </a:bodyPr>
          <a:lstStyle/>
          <a:p>
            <a:pPr marL="117475" defTabSz="914400">
              <a:buClr>
                <a:schemeClr val="accent2"/>
              </a:buClr>
            </a:pPr>
            <a:r>
              <a:rPr lang="en-US" sz="3600" dirty="0" smtClean="0">
                <a:solidFill>
                  <a:prstClr val="black"/>
                </a:solidFill>
              </a:rPr>
              <a:t>Faculty webpage</a:t>
            </a:r>
          </a:p>
        </p:txBody>
      </p:sp>
      <p:grpSp>
        <p:nvGrpSpPr>
          <p:cNvPr id="17" name="Group 16"/>
          <p:cNvGrpSpPr/>
          <p:nvPr/>
        </p:nvGrpSpPr>
        <p:grpSpPr>
          <a:xfrm>
            <a:off x="4475018" y="4129493"/>
            <a:ext cx="7617508" cy="1011756"/>
            <a:chOff x="4475018" y="4233366"/>
            <a:chExt cx="7617508" cy="1011756"/>
          </a:xfrm>
        </p:grpSpPr>
        <p:pic>
          <p:nvPicPr>
            <p:cNvPr id="14" name="Picture 13"/>
            <p:cNvPicPr>
              <a:picLocks noChangeAspect="1"/>
            </p:cNvPicPr>
            <p:nvPr/>
          </p:nvPicPr>
          <p:blipFill rotWithShape="1">
            <a:blip r:embed="rId6"/>
            <a:srcRect b="88087"/>
            <a:stretch/>
          </p:blipFill>
          <p:spPr>
            <a:xfrm>
              <a:off x="4475018" y="4233366"/>
              <a:ext cx="7617508" cy="1011756"/>
            </a:xfrm>
            <a:prstGeom prst="rect">
              <a:avLst/>
            </a:prstGeom>
            <a:ln>
              <a:noFill/>
            </a:ln>
          </p:spPr>
        </p:pic>
        <p:sp>
          <p:nvSpPr>
            <p:cNvPr id="15" name="Rectangle 14"/>
            <p:cNvSpPr/>
            <p:nvPr/>
          </p:nvSpPr>
          <p:spPr>
            <a:xfrm>
              <a:off x="6306115" y="4508801"/>
              <a:ext cx="1977657" cy="414669"/>
            </a:xfrm>
            <a:prstGeom prst="rect">
              <a:avLst/>
            </a:prstGeom>
            <a:solidFill>
              <a:srgbClr val="001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9281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8896" y="616223"/>
            <a:ext cx="11412283" cy="1225945"/>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cap="small" dirty="0" smtClean="0"/>
              <a:t>Best Practices 4:</a:t>
            </a:r>
            <a:br>
              <a:rPr lang="en-US" sz="4000" cap="small" dirty="0" smtClean="0"/>
            </a:br>
            <a:r>
              <a:rPr lang="en-US" sz="4000" cap="small" dirty="0" smtClean="0"/>
              <a:t>  Convert to </a:t>
            </a:r>
            <a:r>
              <a:rPr lang="en-US" sz="4000" cap="small" dirty="0"/>
              <a:t>S</a:t>
            </a:r>
            <a:r>
              <a:rPr lang="en-US" sz="4000" cap="small" dirty="0" smtClean="0"/>
              <a:t>earchable PDFs</a:t>
            </a:r>
            <a:endParaRPr lang="en-US" sz="4000" cap="small" dirty="0"/>
          </a:p>
        </p:txBody>
      </p:sp>
      <p:sp>
        <p:nvSpPr>
          <p:cNvPr id="6" name="TextBox 5"/>
          <p:cNvSpPr txBox="1"/>
          <p:nvPr/>
        </p:nvSpPr>
        <p:spPr>
          <a:xfrm>
            <a:off x="498896" y="2199006"/>
            <a:ext cx="9717809" cy="4524315"/>
          </a:xfrm>
          <a:prstGeom prst="rect">
            <a:avLst/>
          </a:prstGeom>
          <a:solidFill>
            <a:schemeClr val="bg1"/>
          </a:solidFill>
          <a:ln>
            <a:solidFill>
              <a:schemeClr val="bg1"/>
            </a:solidFill>
          </a:ln>
        </p:spPr>
        <p:txBody>
          <a:bodyPr wrap="square" rtlCol="0">
            <a:spAutoFit/>
          </a:bodyPr>
          <a:lstStyle/>
          <a:p>
            <a:pPr marL="457200" indent="-457200" defTabSz="914400">
              <a:buClr>
                <a:schemeClr val="accent2"/>
              </a:buClr>
              <a:buFont typeface="Wingdings" panose="05000000000000000000" pitchFamily="2" charset="2"/>
              <a:buChar char="§"/>
            </a:pPr>
            <a:r>
              <a:rPr lang="en-US" sz="3600" dirty="0" smtClean="0">
                <a:solidFill>
                  <a:prstClr val="black"/>
                </a:solidFill>
              </a:rPr>
              <a:t>OCR all documents</a:t>
            </a:r>
          </a:p>
          <a:p>
            <a:pPr marL="457200" indent="-457200" defTabSz="914400">
              <a:buClr>
                <a:schemeClr val="accent2"/>
              </a:buClr>
              <a:buFont typeface="Wingdings" panose="05000000000000000000" pitchFamily="2" charset="2"/>
              <a:buChar char="§"/>
            </a:pPr>
            <a:endParaRPr lang="en-US" sz="3600" dirty="0">
              <a:solidFill>
                <a:prstClr val="black"/>
              </a:solidFill>
            </a:endParaRPr>
          </a:p>
          <a:p>
            <a:pPr marL="457200" indent="-457200" defTabSz="914400">
              <a:buClr>
                <a:schemeClr val="accent2"/>
              </a:buClr>
              <a:buFont typeface="Wingdings" panose="05000000000000000000" pitchFamily="2" charset="2"/>
              <a:buChar char="§"/>
            </a:pPr>
            <a:r>
              <a:rPr lang="en-US" sz="3600" dirty="0" smtClean="0">
                <a:solidFill>
                  <a:prstClr val="black"/>
                </a:solidFill>
              </a:rPr>
              <a:t>Search engines can “read” </a:t>
            </a:r>
            <a:r>
              <a:rPr lang="en-US" sz="3600" dirty="0" err="1" smtClean="0">
                <a:solidFill>
                  <a:prstClr val="black"/>
                </a:solidFill>
              </a:rPr>
              <a:t>OCR’d</a:t>
            </a:r>
            <a:r>
              <a:rPr lang="en-US" sz="3600" dirty="0" smtClean="0">
                <a:solidFill>
                  <a:prstClr val="black"/>
                </a:solidFill>
              </a:rPr>
              <a:t> documents</a:t>
            </a:r>
          </a:p>
          <a:p>
            <a:pPr marL="457200" indent="-457200" defTabSz="914400">
              <a:buClr>
                <a:schemeClr val="accent2"/>
              </a:buClr>
              <a:buFont typeface="Wingdings" panose="05000000000000000000" pitchFamily="2" charset="2"/>
              <a:buChar char="§"/>
            </a:pPr>
            <a:endParaRPr lang="en-US" sz="3600" dirty="0">
              <a:solidFill>
                <a:prstClr val="black"/>
              </a:solidFill>
            </a:endParaRPr>
          </a:p>
          <a:p>
            <a:pPr marL="457200" indent="-457200" defTabSz="914400">
              <a:buClr>
                <a:schemeClr val="accent2"/>
              </a:buClr>
              <a:buFont typeface="Wingdings" panose="05000000000000000000" pitchFamily="2" charset="2"/>
              <a:buChar char="§"/>
            </a:pPr>
            <a:r>
              <a:rPr lang="en-US" sz="3600" dirty="0" smtClean="0">
                <a:solidFill>
                  <a:prstClr val="black"/>
                </a:solidFill>
              </a:rPr>
              <a:t>Greater visibility &amp; search engine optimization of your scholarship</a:t>
            </a:r>
          </a:p>
          <a:p>
            <a:pPr marL="457200" indent="-457200" defTabSz="914400">
              <a:buClr>
                <a:schemeClr val="accent2"/>
              </a:buClr>
              <a:buFont typeface="Wingdings" panose="05000000000000000000" pitchFamily="2" charset="2"/>
              <a:buChar char="§"/>
            </a:pPr>
            <a:endParaRPr lang="en-US" sz="3600" dirty="0">
              <a:solidFill>
                <a:prstClr val="black"/>
              </a:solidFill>
            </a:endParaRPr>
          </a:p>
          <a:p>
            <a:pPr marL="457200" indent="-457200" defTabSz="914400">
              <a:buClr>
                <a:schemeClr val="accent2"/>
              </a:buClr>
              <a:buFont typeface="Wingdings" panose="05000000000000000000" pitchFamily="2" charset="2"/>
              <a:buChar char="§"/>
            </a:pPr>
            <a:r>
              <a:rPr lang="en-US" sz="3600" dirty="0" smtClean="0">
                <a:solidFill>
                  <a:prstClr val="black"/>
                </a:solidFill>
              </a:rPr>
              <a:t>Search within your scholarship</a:t>
            </a:r>
            <a:endParaRPr lang="en-US" sz="3600" dirty="0">
              <a:solidFill>
                <a:prstClr val="black"/>
              </a:solidFill>
            </a:endParaRPr>
          </a:p>
        </p:txBody>
      </p:sp>
      <p:sp>
        <p:nvSpPr>
          <p:cNvPr id="7" name="TextBox 6"/>
          <p:cNvSpPr txBox="1"/>
          <p:nvPr/>
        </p:nvSpPr>
        <p:spPr>
          <a:xfrm>
            <a:off x="7446153" y="1263771"/>
            <a:ext cx="4465026" cy="1754326"/>
          </a:xfrm>
          <a:prstGeom prst="rect">
            <a:avLst/>
          </a:prstGeom>
          <a:solidFill>
            <a:schemeClr val="bg2"/>
          </a:solidFill>
          <a:ln>
            <a:solidFill>
              <a:srgbClr val="FF0000"/>
            </a:solidFill>
          </a:ln>
        </p:spPr>
        <p:txBody>
          <a:bodyPr wrap="square" rtlCol="0">
            <a:spAutoFit/>
          </a:bodyPr>
          <a:lstStyle/>
          <a:p>
            <a:pPr defTabSz="914400"/>
            <a:r>
              <a:rPr lang="en-US" sz="3600" dirty="0" smtClean="0">
                <a:solidFill>
                  <a:srgbClr val="FF0000"/>
                </a:solidFill>
              </a:rPr>
              <a:t>OCR = Optical Character Recognition = Machine readable</a:t>
            </a:r>
            <a:endParaRPr lang="en-US" sz="3600" dirty="0">
              <a:solidFill>
                <a:srgbClr val="FF0000"/>
              </a:solidFill>
            </a:endParaRPr>
          </a:p>
        </p:txBody>
      </p:sp>
    </p:spTree>
    <p:extLst>
      <p:ext uri="{BB962C8B-B14F-4D97-AF65-F5344CB8AC3E}">
        <p14:creationId xmlns:p14="http://schemas.microsoft.com/office/powerpoint/2010/main" val="2545096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8896" y="781664"/>
            <a:ext cx="11412283" cy="809781"/>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cap="small" dirty="0" smtClean="0"/>
              <a:t>Getting Buy-in to SEO Practices</a:t>
            </a:r>
            <a:endParaRPr lang="en-US" sz="4400" cap="small" dirty="0"/>
          </a:p>
        </p:txBody>
      </p:sp>
      <p:sp>
        <p:nvSpPr>
          <p:cNvPr id="6" name="TextBox 5"/>
          <p:cNvSpPr txBox="1"/>
          <p:nvPr/>
        </p:nvSpPr>
        <p:spPr>
          <a:xfrm>
            <a:off x="498896" y="2199006"/>
            <a:ext cx="11693104" cy="4524315"/>
          </a:xfrm>
          <a:prstGeom prst="rect">
            <a:avLst/>
          </a:prstGeom>
          <a:solidFill>
            <a:schemeClr val="bg1"/>
          </a:solidFill>
          <a:ln>
            <a:solidFill>
              <a:schemeClr val="bg1"/>
            </a:solidFill>
          </a:ln>
        </p:spPr>
        <p:txBody>
          <a:bodyPr wrap="square" rtlCol="0">
            <a:spAutoFit/>
          </a:bodyPr>
          <a:lstStyle/>
          <a:p>
            <a:pPr marL="457200" indent="-457200" defTabSz="914400">
              <a:buClr>
                <a:schemeClr val="accent2"/>
              </a:buClr>
              <a:buFont typeface="Wingdings" panose="05000000000000000000" pitchFamily="2" charset="2"/>
              <a:buChar char="§"/>
            </a:pPr>
            <a:r>
              <a:rPr lang="en-US" sz="3600" dirty="0" smtClean="0">
                <a:solidFill>
                  <a:prstClr val="black"/>
                </a:solidFill>
              </a:rPr>
              <a:t>Marketing and demonstrations – easy and relevant</a:t>
            </a:r>
          </a:p>
          <a:p>
            <a:pPr marL="457200" indent="-457200" defTabSz="914400">
              <a:buClr>
                <a:schemeClr val="accent2"/>
              </a:buClr>
              <a:buFont typeface="Wingdings" panose="05000000000000000000" pitchFamily="2" charset="2"/>
              <a:buChar char="§"/>
            </a:pPr>
            <a:endParaRPr lang="en-US" sz="3600" dirty="0">
              <a:solidFill>
                <a:prstClr val="black"/>
              </a:solidFill>
            </a:endParaRPr>
          </a:p>
          <a:p>
            <a:pPr marL="457200" indent="-457200" defTabSz="914400">
              <a:buClr>
                <a:schemeClr val="accent2"/>
              </a:buClr>
              <a:buFont typeface="Wingdings" panose="05000000000000000000" pitchFamily="2" charset="2"/>
              <a:buChar char="§"/>
            </a:pPr>
            <a:r>
              <a:rPr lang="en-US" sz="3600" dirty="0" smtClean="0">
                <a:solidFill>
                  <a:prstClr val="black"/>
                </a:solidFill>
              </a:rPr>
              <a:t>Doesn’t decrease </a:t>
            </a:r>
            <a:r>
              <a:rPr lang="en-US" sz="3600" dirty="0" err="1" smtClean="0">
                <a:solidFill>
                  <a:prstClr val="black"/>
                </a:solidFill>
              </a:rPr>
              <a:t>bePress</a:t>
            </a:r>
            <a:r>
              <a:rPr lang="en-US" sz="3600" dirty="0" smtClean="0">
                <a:solidFill>
                  <a:prstClr val="black"/>
                </a:solidFill>
              </a:rPr>
              <a:t> or SSRN downloads</a:t>
            </a:r>
          </a:p>
          <a:p>
            <a:pPr marL="457200" indent="-457200" defTabSz="914400">
              <a:buClr>
                <a:schemeClr val="accent2"/>
              </a:buClr>
              <a:buFont typeface="Wingdings" panose="05000000000000000000" pitchFamily="2" charset="2"/>
              <a:buChar char="§"/>
            </a:pPr>
            <a:endParaRPr lang="en-US" sz="3600" dirty="0">
              <a:solidFill>
                <a:prstClr val="black"/>
              </a:solidFill>
            </a:endParaRPr>
          </a:p>
          <a:p>
            <a:pPr marL="457200" indent="-457200" defTabSz="914400">
              <a:buClr>
                <a:schemeClr val="accent2"/>
              </a:buClr>
              <a:buFont typeface="Wingdings" panose="05000000000000000000" pitchFamily="2" charset="2"/>
              <a:buChar char="§"/>
            </a:pPr>
            <a:r>
              <a:rPr lang="en-US" sz="3600" dirty="0" smtClean="0">
                <a:solidFill>
                  <a:prstClr val="black"/>
                </a:solidFill>
              </a:rPr>
              <a:t>Greater visibility &amp; search engine optimization of </a:t>
            </a:r>
            <a:r>
              <a:rPr lang="en-US" sz="3600" b="1" dirty="0" smtClean="0">
                <a:solidFill>
                  <a:prstClr val="black"/>
                </a:solidFill>
              </a:rPr>
              <a:t>our</a:t>
            </a:r>
            <a:r>
              <a:rPr lang="en-US" sz="3600" dirty="0" smtClean="0">
                <a:solidFill>
                  <a:prstClr val="black"/>
                </a:solidFill>
              </a:rPr>
              <a:t> scholarship</a:t>
            </a:r>
          </a:p>
          <a:p>
            <a:pPr marL="457200" indent="-457200" defTabSz="914400">
              <a:buClr>
                <a:schemeClr val="accent2"/>
              </a:buClr>
              <a:buFont typeface="Wingdings" panose="05000000000000000000" pitchFamily="2" charset="2"/>
              <a:buChar char="§"/>
            </a:pPr>
            <a:endParaRPr lang="en-US" sz="3600" dirty="0">
              <a:solidFill>
                <a:prstClr val="black"/>
              </a:solidFill>
            </a:endParaRPr>
          </a:p>
          <a:p>
            <a:pPr marL="457200" indent="-457200" defTabSz="914400">
              <a:buClr>
                <a:schemeClr val="accent2"/>
              </a:buClr>
              <a:buFont typeface="Wingdings" panose="05000000000000000000" pitchFamily="2" charset="2"/>
              <a:buChar char="§"/>
            </a:pPr>
            <a:r>
              <a:rPr lang="en-US" sz="3600" dirty="0" smtClean="0">
                <a:solidFill>
                  <a:prstClr val="black"/>
                </a:solidFill>
              </a:rPr>
              <a:t>We want people to find our scholarship</a:t>
            </a:r>
            <a:endParaRPr lang="en-US" sz="3600" dirty="0">
              <a:solidFill>
                <a:prstClr val="black"/>
              </a:solidFill>
            </a:endParaRPr>
          </a:p>
        </p:txBody>
      </p:sp>
    </p:spTree>
    <p:extLst>
      <p:ext uri="{BB962C8B-B14F-4D97-AF65-F5344CB8AC3E}">
        <p14:creationId xmlns:p14="http://schemas.microsoft.com/office/powerpoint/2010/main" val="39593204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8895" y="685167"/>
            <a:ext cx="11412283" cy="798814"/>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cap="small" dirty="0" smtClean="0"/>
              <a:t>Conclusion &amp; Questions</a:t>
            </a:r>
            <a:endParaRPr lang="en-US" sz="4400" cap="small" dirty="0"/>
          </a:p>
        </p:txBody>
      </p:sp>
      <p:sp>
        <p:nvSpPr>
          <p:cNvPr id="6" name="TextBox 5"/>
          <p:cNvSpPr txBox="1"/>
          <p:nvPr/>
        </p:nvSpPr>
        <p:spPr>
          <a:xfrm>
            <a:off x="1036761" y="2139477"/>
            <a:ext cx="10058702" cy="3416320"/>
          </a:xfrm>
          <a:prstGeom prst="rect">
            <a:avLst/>
          </a:prstGeom>
          <a:solidFill>
            <a:schemeClr val="bg1"/>
          </a:solidFill>
          <a:ln>
            <a:solidFill>
              <a:schemeClr val="bg1"/>
            </a:solidFill>
          </a:ln>
        </p:spPr>
        <p:txBody>
          <a:bodyPr wrap="square" rtlCol="0">
            <a:spAutoFit/>
          </a:bodyPr>
          <a:lstStyle/>
          <a:p>
            <a:pPr marL="457200" indent="-457200" defTabSz="914400">
              <a:lnSpc>
                <a:spcPct val="150000"/>
              </a:lnSpc>
              <a:buClr>
                <a:schemeClr val="accent2"/>
              </a:buClr>
              <a:buFont typeface="Wingdings" panose="05000000000000000000" pitchFamily="2" charset="2"/>
              <a:buChar char="§"/>
            </a:pPr>
            <a:r>
              <a:rPr lang="en-US" sz="3600" dirty="0" smtClean="0"/>
              <a:t>Contact us</a:t>
            </a:r>
          </a:p>
          <a:p>
            <a:pPr marL="914400" lvl="1" indent="-457200" defTabSz="914400">
              <a:lnSpc>
                <a:spcPct val="150000"/>
              </a:lnSpc>
              <a:buClr>
                <a:schemeClr val="accent2"/>
              </a:buClr>
              <a:buFont typeface="Wingdings" panose="05000000000000000000" pitchFamily="2" charset="2"/>
              <a:buChar char="§"/>
            </a:pPr>
            <a:r>
              <a:rPr lang="en-US" sz="3600" dirty="0" smtClean="0"/>
              <a:t>Avery Le, averyle@law.ufl.edu</a:t>
            </a:r>
          </a:p>
          <a:p>
            <a:pPr marL="914400" lvl="1" indent="-457200" defTabSz="914400">
              <a:lnSpc>
                <a:spcPct val="150000"/>
              </a:lnSpc>
              <a:buClr>
                <a:schemeClr val="accent2"/>
              </a:buClr>
              <a:buFont typeface="Wingdings" panose="05000000000000000000" pitchFamily="2" charset="2"/>
              <a:buChar char="§"/>
            </a:pPr>
            <a:r>
              <a:rPr lang="en-US" sz="3600" dirty="0" smtClean="0"/>
              <a:t>Taryn Marks, tlmarks@law.ufl.edu</a:t>
            </a:r>
          </a:p>
          <a:p>
            <a:pPr marL="914400" lvl="1" indent="-457200" defTabSz="914400">
              <a:lnSpc>
                <a:spcPct val="150000"/>
              </a:lnSpc>
              <a:buClr>
                <a:schemeClr val="accent2"/>
              </a:buClr>
              <a:buFont typeface="Wingdings" panose="05000000000000000000" pitchFamily="2" charset="2"/>
              <a:buChar char="§"/>
            </a:pPr>
            <a:r>
              <a:rPr lang="en-US" sz="3600" dirty="0" smtClean="0"/>
              <a:t>Todd </a:t>
            </a:r>
            <a:r>
              <a:rPr lang="en-US" sz="3600" dirty="0" err="1" smtClean="0"/>
              <a:t>Venie</a:t>
            </a:r>
            <a:r>
              <a:rPr lang="en-US" sz="3600" dirty="0" smtClean="0"/>
              <a:t>, tvenie@law.ufl.edu</a:t>
            </a:r>
          </a:p>
        </p:txBody>
      </p:sp>
    </p:spTree>
    <p:extLst>
      <p:ext uri="{BB962C8B-B14F-4D97-AF65-F5344CB8AC3E}">
        <p14:creationId xmlns:p14="http://schemas.microsoft.com/office/powerpoint/2010/main" val="21093254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8895" y="655670"/>
            <a:ext cx="11412283" cy="798814"/>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references</a:t>
            </a:r>
            <a:endParaRPr lang="en-US" sz="4000" dirty="0"/>
          </a:p>
        </p:txBody>
      </p:sp>
      <p:sp>
        <p:nvSpPr>
          <p:cNvPr id="4" name="TextBox 3"/>
          <p:cNvSpPr txBox="1"/>
          <p:nvPr/>
        </p:nvSpPr>
        <p:spPr>
          <a:xfrm>
            <a:off x="498894" y="1991089"/>
            <a:ext cx="11062841" cy="4616648"/>
          </a:xfrm>
          <a:prstGeom prst="rect">
            <a:avLst/>
          </a:prstGeom>
          <a:noFill/>
          <a:ln>
            <a:noFill/>
          </a:ln>
        </p:spPr>
        <p:txBody>
          <a:bodyPr wrap="square" rtlCol="0">
            <a:spAutoFit/>
          </a:bodyPr>
          <a:lstStyle/>
          <a:p>
            <a:pPr marL="169863" indent="-169863" defTabSz="914400">
              <a:buFontTx/>
              <a:buAutoNum type="arabicPeriod"/>
            </a:pPr>
            <a:r>
              <a:rPr lang="en-US" sz="1400" dirty="0" smtClean="0">
                <a:solidFill>
                  <a:prstClr val="black"/>
                </a:solidFill>
              </a:rPr>
              <a:t>Google Scholar Users &amp; User Behaviors: An Exploratory Study, Gail Herrera, July 2010. </a:t>
            </a:r>
          </a:p>
          <a:p>
            <a:pPr marL="169863" indent="-169863" defTabSz="914400">
              <a:buFontTx/>
              <a:buAutoNum type="arabicPeriod"/>
            </a:pPr>
            <a:endParaRPr lang="en-US" sz="1400" dirty="0">
              <a:solidFill>
                <a:prstClr val="black"/>
              </a:solidFill>
            </a:endParaRPr>
          </a:p>
          <a:p>
            <a:pPr marL="169863" indent="-169863" defTabSz="914400">
              <a:buFontTx/>
              <a:buAutoNum type="arabicPeriod"/>
            </a:pPr>
            <a:r>
              <a:rPr lang="en-US" sz="1400" dirty="0" smtClean="0">
                <a:solidFill>
                  <a:prstClr val="black"/>
                </a:solidFill>
              </a:rPr>
              <a:t>J.R. Griffiths and P. </a:t>
            </a:r>
            <a:r>
              <a:rPr lang="en-US" sz="1400" dirty="0" err="1" smtClean="0">
                <a:solidFill>
                  <a:prstClr val="black"/>
                </a:solidFill>
              </a:rPr>
              <a:t>Brophy</a:t>
            </a:r>
            <a:r>
              <a:rPr lang="en-US" sz="1400" dirty="0" smtClean="0">
                <a:solidFill>
                  <a:prstClr val="black"/>
                </a:solidFill>
              </a:rPr>
              <a:t>, “Student Searching Behavior and the Web: Use of Academic Resources and Google,” Trends 53, no. 4 (Spring 2005): p. 546.</a:t>
            </a:r>
          </a:p>
          <a:p>
            <a:pPr marL="169863" indent="-169863" defTabSz="914400">
              <a:buFontTx/>
              <a:buAutoNum type="arabicPeriod"/>
            </a:pPr>
            <a:endParaRPr lang="en-US" sz="1400" dirty="0">
              <a:solidFill>
                <a:prstClr val="black"/>
              </a:solidFill>
            </a:endParaRPr>
          </a:p>
          <a:p>
            <a:pPr marL="169863" indent="-169863" defTabSz="914400">
              <a:buFontTx/>
              <a:buAutoNum type="arabicPeriod"/>
            </a:pPr>
            <a:r>
              <a:rPr lang="en-US" sz="1400" dirty="0" smtClean="0">
                <a:solidFill>
                  <a:prstClr val="black"/>
                </a:solidFill>
              </a:rPr>
              <a:t>Paths </a:t>
            </a:r>
            <a:r>
              <a:rPr lang="en-US" sz="1400" dirty="0">
                <a:solidFill>
                  <a:prstClr val="black"/>
                </a:solidFill>
              </a:rPr>
              <a:t>of Discovery: Comparing </a:t>
            </a:r>
            <a:r>
              <a:rPr lang="en-US" sz="1400" dirty="0" smtClean="0">
                <a:solidFill>
                  <a:prstClr val="black"/>
                </a:solidFill>
              </a:rPr>
              <a:t>the </a:t>
            </a:r>
            <a:r>
              <a:rPr lang="en-US" sz="1400" dirty="0">
                <a:solidFill>
                  <a:prstClr val="black"/>
                </a:solidFill>
              </a:rPr>
              <a:t>Search Effectiveness of EBSCO </a:t>
            </a:r>
            <a:r>
              <a:rPr lang="en-US" sz="1400" dirty="0" smtClean="0">
                <a:solidFill>
                  <a:prstClr val="black"/>
                </a:solidFill>
              </a:rPr>
              <a:t>Discovery </a:t>
            </a:r>
            <a:r>
              <a:rPr lang="en-US" sz="1400" dirty="0">
                <a:solidFill>
                  <a:prstClr val="black"/>
                </a:solidFill>
              </a:rPr>
              <a:t>Service, Summon, Google </a:t>
            </a:r>
            <a:r>
              <a:rPr lang="en-US" sz="1400" dirty="0" smtClean="0">
                <a:solidFill>
                  <a:prstClr val="black"/>
                </a:solidFill>
              </a:rPr>
              <a:t>Scholar</a:t>
            </a:r>
            <a:r>
              <a:rPr lang="en-US" sz="1400" dirty="0">
                <a:solidFill>
                  <a:prstClr val="black"/>
                </a:solidFill>
              </a:rPr>
              <a:t>, and Conventional Library </a:t>
            </a:r>
            <a:r>
              <a:rPr lang="en-US" sz="1400" dirty="0" smtClean="0">
                <a:solidFill>
                  <a:prstClr val="black"/>
                </a:solidFill>
              </a:rPr>
              <a:t>Resources Andrew </a:t>
            </a:r>
            <a:r>
              <a:rPr lang="en-US" sz="1400" dirty="0">
                <a:solidFill>
                  <a:prstClr val="black"/>
                </a:solidFill>
              </a:rPr>
              <a:t>D. Asher, Lynda M. Duke, and Suzanne </a:t>
            </a:r>
            <a:r>
              <a:rPr lang="en-US" sz="1400" dirty="0" smtClean="0">
                <a:solidFill>
                  <a:prstClr val="black"/>
                </a:solidFill>
              </a:rPr>
              <a:t>Wilson, September 2013 College &amp; Research Libraries vol. 74 no. 5, p. 474.</a:t>
            </a:r>
          </a:p>
          <a:p>
            <a:pPr marL="169863" indent="-169863" defTabSz="914400">
              <a:buFontTx/>
              <a:buAutoNum type="arabicPeriod"/>
            </a:pPr>
            <a:endParaRPr lang="en-US" sz="1400" dirty="0">
              <a:solidFill>
                <a:prstClr val="black"/>
              </a:solidFill>
            </a:endParaRPr>
          </a:p>
          <a:p>
            <a:pPr marL="169863" indent="-169863" defTabSz="914400">
              <a:buFontTx/>
              <a:buAutoNum type="arabicPeriod"/>
            </a:pPr>
            <a:r>
              <a:rPr lang="en-US" sz="1400" dirty="0" smtClean="0">
                <a:solidFill>
                  <a:prstClr val="black"/>
                </a:solidFill>
              </a:rPr>
              <a:t>J.R. Griffiths and P. </a:t>
            </a:r>
            <a:r>
              <a:rPr lang="en-US" sz="1400" dirty="0" err="1" smtClean="0">
                <a:solidFill>
                  <a:prstClr val="black"/>
                </a:solidFill>
              </a:rPr>
              <a:t>Brophy</a:t>
            </a:r>
            <a:r>
              <a:rPr lang="en-US" sz="1400" dirty="0" smtClean="0">
                <a:solidFill>
                  <a:prstClr val="black"/>
                </a:solidFill>
              </a:rPr>
              <a:t>, “Student Searching Behavior and the Web: Use of Academic Resources and Google,” Trends 53, no. 4 (Spring 2005): p. 542, 543; </a:t>
            </a:r>
            <a:r>
              <a:rPr lang="en-US" sz="1400" dirty="0">
                <a:solidFill>
                  <a:prstClr val="black"/>
                </a:solidFill>
              </a:rPr>
              <a:t>Andrews, W. (1996). Search engines gain tools for sifting content on the fly. </a:t>
            </a:r>
            <a:r>
              <a:rPr lang="en-US" sz="1400" dirty="0" smtClean="0">
                <a:solidFill>
                  <a:prstClr val="black"/>
                </a:solidFill>
              </a:rPr>
              <a:t>Web Week, 2 (</a:t>
            </a:r>
            <a:r>
              <a:rPr lang="en-US" sz="1400" dirty="0">
                <a:solidFill>
                  <a:prstClr val="black"/>
                </a:solidFill>
              </a:rPr>
              <a:t>11), </a:t>
            </a:r>
            <a:r>
              <a:rPr lang="en-US" sz="1400" dirty="0" smtClean="0">
                <a:solidFill>
                  <a:prstClr val="black"/>
                </a:solidFill>
              </a:rPr>
              <a:t>41–42; </a:t>
            </a:r>
          </a:p>
          <a:p>
            <a:pPr marL="169863" indent="-169863" defTabSz="914400">
              <a:buFontTx/>
              <a:buAutoNum type="arabicPeriod"/>
            </a:pPr>
            <a:endParaRPr lang="en-US" sz="1400" dirty="0">
              <a:solidFill>
                <a:prstClr val="black"/>
              </a:solidFill>
            </a:endParaRPr>
          </a:p>
          <a:p>
            <a:pPr marL="169863" indent="-169863" defTabSz="914400">
              <a:buFontTx/>
              <a:buAutoNum type="arabicPeriod"/>
            </a:pPr>
            <a:r>
              <a:rPr lang="en-US" sz="1400" dirty="0" smtClean="0">
                <a:solidFill>
                  <a:prstClr val="black"/>
                </a:solidFill>
              </a:rPr>
              <a:t>Eye-Tracking </a:t>
            </a:r>
            <a:r>
              <a:rPr lang="en-US" sz="1400" dirty="0">
                <a:solidFill>
                  <a:prstClr val="black"/>
                </a:solidFill>
              </a:rPr>
              <a:t>Analysis of User Behavior in WWW </a:t>
            </a:r>
            <a:r>
              <a:rPr lang="en-US" sz="1400" dirty="0" smtClean="0">
                <a:solidFill>
                  <a:prstClr val="black"/>
                </a:solidFill>
              </a:rPr>
              <a:t>Search, Laura </a:t>
            </a:r>
            <a:r>
              <a:rPr lang="en-US" sz="1400" dirty="0">
                <a:solidFill>
                  <a:prstClr val="black"/>
                </a:solidFill>
              </a:rPr>
              <a:t>A. </a:t>
            </a:r>
            <a:r>
              <a:rPr lang="en-US" sz="1400" dirty="0" err="1" smtClean="0">
                <a:solidFill>
                  <a:prstClr val="black"/>
                </a:solidFill>
              </a:rPr>
              <a:t>Granka</a:t>
            </a:r>
            <a:r>
              <a:rPr lang="en-US" sz="1400" dirty="0" smtClean="0">
                <a:solidFill>
                  <a:prstClr val="black"/>
                </a:solidFill>
              </a:rPr>
              <a:t>, Thorsten </a:t>
            </a:r>
            <a:r>
              <a:rPr lang="en-US" sz="1400" dirty="0" err="1" smtClean="0">
                <a:solidFill>
                  <a:prstClr val="black"/>
                </a:solidFill>
              </a:rPr>
              <a:t>Joachims</a:t>
            </a:r>
            <a:r>
              <a:rPr lang="en-US" sz="1400" dirty="0" smtClean="0">
                <a:solidFill>
                  <a:prstClr val="black"/>
                </a:solidFill>
              </a:rPr>
              <a:t>, Geri Gay, Proceedings of the 27th annual international ACM SIGIR conference on Research and development in information retrieval, 479 (2004). </a:t>
            </a:r>
          </a:p>
          <a:p>
            <a:pPr marL="169863" indent="-169863" defTabSz="914400">
              <a:buFontTx/>
              <a:buAutoNum type="arabicPeriod"/>
            </a:pPr>
            <a:endParaRPr lang="en-US" sz="1400" dirty="0">
              <a:solidFill>
                <a:prstClr val="black"/>
              </a:solidFill>
            </a:endParaRPr>
          </a:p>
          <a:p>
            <a:pPr marL="169863" indent="-169863" defTabSz="914400">
              <a:buFontTx/>
              <a:buAutoNum type="arabicPeriod"/>
            </a:pPr>
            <a:r>
              <a:rPr lang="en-US" sz="1400" dirty="0">
                <a:solidFill>
                  <a:prstClr val="black"/>
                </a:solidFill>
              </a:rPr>
              <a:t>Making the most of free legal research: a selected annotated </a:t>
            </a:r>
            <a:r>
              <a:rPr lang="en-US" sz="1400" dirty="0" smtClean="0">
                <a:solidFill>
                  <a:prstClr val="black"/>
                </a:solidFill>
              </a:rPr>
              <a:t>bibliography, Ashley </a:t>
            </a:r>
            <a:r>
              <a:rPr lang="en-US" sz="1400" dirty="0" err="1">
                <a:solidFill>
                  <a:prstClr val="black"/>
                </a:solidFill>
              </a:rPr>
              <a:t>Krenelka</a:t>
            </a:r>
            <a:r>
              <a:rPr lang="en-US" sz="1400" dirty="0">
                <a:solidFill>
                  <a:prstClr val="black"/>
                </a:solidFill>
              </a:rPr>
              <a:t> </a:t>
            </a:r>
            <a:r>
              <a:rPr lang="en-US" sz="1400" dirty="0" smtClean="0">
                <a:solidFill>
                  <a:prstClr val="black"/>
                </a:solidFill>
              </a:rPr>
              <a:t>Chase, Reference </a:t>
            </a:r>
            <a:r>
              <a:rPr lang="en-US" sz="1400" dirty="0">
                <a:solidFill>
                  <a:prstClr val="black"/>
                </a:solidFill>
              </a:rPr>
              <a:t>Reviews 2014 28:3 , </a:t>
            </a:r>
            <a:r>
              <a:rPr lang="en-US" sz="1400" dirty="0" smtClean="0">
                <a:solidFill>
                  <a:prstClr val="black"/>
                </a:solidFill>
              </a:rPr>
              <a:t>6-10.</a:t>
            </a:r>
            <a:br>
              <a:rPr lang="en-US" sz="1400" dirty="0" smtClean="0">
                <a:solidFill>
                  <a:prstClr val="black"/>
                </a:solidFill>
              </a:rPr>
            </a:br>
            <a:endParaRPr lang="en-US" sz="1400" dirty="0" smtClean="0">
              <a:solidFill>
                <a:prstClr val="black"/>
              </a:solidFill>
            </a:endParaRPr>
          </a:p>
          <a:p>
            <a:pPr marL="169863" indent="-169863" defTabSz="914400">
              <a:buFontTx/>
              <a:buAutoNum type="arabicPeriod"/>
            </a:pPr>
            <a:r>
              <a:rPr lang="en-US" sz="1400" dirty="0" err="1" smtClean="0"/>
              <a:t>Jöran</a:t>
            </a:r>
            <a:r>
              <a:rPr lang="en-US" sz="1400" dirty="0" smtClean="0"/>
              <a:t> </a:t>
            </a:r>
            <a:r>
              <a:rPr lang="en-US" sz="1400" dirty="0" err="1"/>
              <a:t>Beel</a:t>
            </a:r>
            <a:r>
              <a:rPr lang="en-US" sz="1400" dirty="0"/>
              <a:t>, </a:t>
            </a:r>
            <a:r>
              <a:rPr lang="en-US" sz="1400" dirty="0" err="1"/>
              <a:t>Bela</a:t>
            </a:r>
            <a:r>
              <a:rPr lang="en-US" sz="1400" dirty="0"/>
              <a:t> </a:t>
            </a:r>
            <a:r>
              <a:rPr lang="en-US" sz="1400" dirty="0" err="1"/>
              <a:t>Gipp</a:t>
            </a:r>
            <a:r>
              <a:rPr lang="en-US" sz="1400" dirty="0"/>
              <a:t> </a:t>
            </a:r>
            <a:r>
              <a:rPr lang="en-US" sz="1400" dirty="0" smtClean="0"/>
              <a:t>and </a:t>
            </a:r>
            <a:r>
              <a:rPr lang="en-US" sz="1400" dirty="0"/>
              <a:t>Erik Wilde, </a:t>
            </a:r>
            <a:r>
              <a:rPr lang="en-US" sz="1400" dirty="0" smtClean="0"/>
              <a:t>“Academic </a:t>
            </a:r>
            <a:r>
              <a:rPr lang="en-US" sz="1400" dirty="0"/>
              <a:t>Search Engine Optimization: Optimizing Scholarly Literature for Google Scholar &amp; Co. </a:t>
            </a:r>
            <a:r>
              <a:rPr lang="en-US" sz="1400" i="1" dirty="0" smtClean="0"/>
              <a:t>,” </a:t>
            </a:r>
            <a:r>
              <a:rPr lang="en-US" sz="1400" dirty="0" smtClean="0"/>
              <a:t>41 Journal Of Scholarly </a:t>
            </a:r>
            <a:r>
              <a:rPr lang="en-US" sz="1400" smtClean="0"/>
              <a:t>Publishing 176 (2010</a:t>
            </a:r>
            <a:r>
              <a:rPr lang="en-US" sz="1400" dirty="0" smtClean="0"/>
              <a:t>).</a:t>
            </a:r>
            <a:br>
              <a:rPr lang="en-US" sz="1400" dirty="0" smtClean="0"/>
            </a:br>
            <a:endParaRPr lang="en-US" sz="1400" dirty="0" smtClean="0"/>
          </a:p>
          <a:p>
            <a:pPr marL="169863" indent="-169863" defTabSz="914400">
              <a:buFontTx/>
              <a:buAutoNum type="arabicPeriod"/>
            </a:pPr>
            <a:r>
              <a:rPr lang="en-US" sz="1400" dirty="0" smtClean="0"/>
              <a:t>Google </a:t>
            </a:r>
            <a:r>
              <a:rPr lang="en-US" sz="1400" dirty="0"/>
              <a:t>Scholar’s Ranking Algorithm: An Introductory Overview, </a:t>
            </a:r>
            <a:r>
              <a:rPr lang="en-US" sz="1400" dirty="0" err="1"/>
              <a:t>Jöran</a:t>
            </a:r>
            <a:r>
              <a:rPr lang="en-US" sz="1400" dirty="0"/>
              <a:t> </a:t>
            </a:r>
            <a:r>
              <a:rPr lang="en-US" sz="1400" dirty="0" err="1"/>
              <a:t>Beel</a:t>
            </a:r>
            <a:r>
              <a:rPr lang="en-US" sz="1400" dirty="0"/>
              <a:t> and </a:t>
            </a:r>
            <a:r>
              <a:rPr lang="en-US" sz="1400" dirty="0" err="1"/>
              <a:t>Bela</a:t>
            </a:r>
            <a:r>
              <a:rPr lang="en-US" sz="1400" dirty="0"/>
              <a:t> </a:t>
            </a:r>
            <a:r>
              <a:rPr lang="en-US" sz="1400" dirty="0" err="1" smtClean="0"/>
              <a:t>Gipp</a:t>
            </a:r>
            <a:r>
              <a:rPr lang="en-US" sz="1400" dirty="0"/>
              <a:t>, Proceedings of the 12th International Conference on </a:t>
            </a:r>
            <a:r>
              <a:rPr lang="en-US" sz="1400" dirty="0" err="1"/>
              <a:t>Scientometrics</a:t>
            </a:r>
            <a:r>
              <a:rPr lang="en-US" sz="1400" dirty="0"/>
              <a:t> and </a:t>
            </a:r>
            <a:r>
              <a:rPr lang="en-US" sz="1400" dirty="0" err="1" smtClean="0"/>
              <a:t>Informetrics</a:t>
            </a:r>
            <a:r>
              <a:rPr lang="en-US" sz="1400" dirty="0" smtClean="0"/>
              <a:t>, 230 (2009).  </a:t>
            </a:r>
            <a:endParaRPr lang="en-US" sz="1400" dirty="0"/>
          </a:p>
          <a:p>
            <a:pPr marL="169863" indent="-169863" defTabSz="914400">
              <a:buFontTx/>
              <a:buAutoNum type="arabicPeriod"/>
            </a:pPr>
            <a:endParaRPr lang="en-US" sz="1400" dirty="0">
              <a:solidFill>
                <a:prstClr val="black"/>
              </a:solidFill>
            </a:endParaRPr>
          </a:p>
        </p:txBody>
      </p:sp>
    </p:spTree>
    <p:extLst>
      <p:ext uri="{BB962C8B-B14F-4D97-AF65-F5344CB8AC3E}">
        <p14:creationId xmlns:p14="http://schemas.microsoft.com/office/powerpoint/2010/main" val="372644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7940683" y="2193304"/>
            <a:ext cx="2860158" cy="1603109"/>
            <a:chOff x="8261498" y="1930175"/>
            <a:chExt cx="2874714" cy="1519606"/>
          </a:xfrm>
        </p:grpSpPr>
        <p:pic>
          <p:nvPicPr>
            <p:cNvPr id="9" name="Picture 8"/>
            <p:cNvPicPr>
              <a:picLocks noChangeAspect="1"/>
            </p:cNvPicPr>
            <p:nvPr/>
          </p:nvPicPr>
          <p:blipFill rotWithShape="1">
            <a:blip r:embed="rId3"/>
            <a:srcRect r="6090"/>
            <a:stretch/>
          </p:blipFill>
          <p:spPr>
            <a:xfrm>
              <a:off x="8261498" y="1930175"/>
              <a:ext cx="2874714" cy="1232960"/>
            </a:xfrm>
            <a:prstGeom prst="rect">
              <a:avLst/>
            </a:prstGeom>
          </p:spPr>
        </p:pic>
        <p:pic>
          <p:nvPicPr>
            <p:cNvPr id="10" name="Picture 9"/>
            <p:cNvPicPr>
              <a:picLocks noChangeAspect="1"/>
            </p:cNvPicPr>
            <p:nvPr/>
          </p:nvPicPr>
          <p:blipFill>
            <a:blip r:embed="rId4"/>
            <a:stretch>
              <a:fillRect/>
            </a:stretch>
          </p:blipFill>
          <p:spPr>
            <a:xfrm>
              <a:off x="8530004" y="3021156"/>
              <a:ext cx="2524125" cy="428625"/>
            </a:xfrm>
            <a:prstGeom prst="rect">
              <a:avLst/>
            </a:prstGeom>
          </p:spPr>
        </p:pic>
      </p:grpSp>
      <p:sp>
        <p:nvSpPr>
          <p:cNvPr id="2" name="Title 1"/>
          <p:cNvSpPr>
            <a:spLocks noGrp="1"/>
          </p:cNvSpPr>
          <p:nvPr>
            <p:ph type="title"/>
          </p:nvPr>
        </p:nvSpPr>
        <p:spPr>
          <a:xfrm>
            <a:off x="387819" y="769619"/>
            <a:ext cx="11476853" cy="851081"/>
          </a:xfrm>
        </p:spPr>
        <p:txBody>
          <a:bodyPr anchor="ctr">
            <a:noAutofit/>
          </a:bodyPr>
          <a:lstStyle/>
          <a:p>
            <a:r>
              <a:rPr lang="en-US" sz="3850" cap="small" dirty="0" smtClean="0"/>
              <a:t>The New Legal Research Paradigm: Google Scholar</a:t>
            </a:r>
            <a:endParaRPr lang="en-US" sz="3850" cap="small" dirty="0"/>
          </a:p>
        </p:txBody>
      </p:sp>
      <p:sp>
        <p:nvSpPr>
          <p:cNvPr id="4" name="TextBox 3"/>
          <p:cNvSpPr txBox="1"/>
          <p:nvPr/>
        </p:nvSpPr>
        <p:spPr>
          <a:xfrm>
            <a:off x="586090" y="2273716"/>
            <a:ext cx="8322731" cy="646331"/>
          </a:xfrm>
          <a:prstGeom prst="rect">
            <a:avLst/>
          </a:prstGeom>
          <a:noFill/>
          <a:ln>
            <a:noFill/>
          </a:ln>
        </p:spPr>
        <p:txBody>
          <a:bodyPr wrap="square" rtlCol="0">
            <a:spAutoFit/>
          </a:bodyPr>
          <a:lstStyle/>
          <a:p>
            <a:pPr marL="457200" lvl="2" indent="-457200" defTabSz="914400">
              <a:buClr>
                <a:schemeClr val="accent2"/>
              </a:buClr>
              <a:buSzPct val="90000"/>
              <a:buFont typeface="Wingdings" panose="05000000000000000000" pitchFamily="2" charset="2"/>
              <a:buChar char="§"/>
            </a:pPr>
            <a:r>
              <a:rPr lang="en-US" sz="3600" dirty="0" smtClean="0">
                <a:solidFill>
                  <a:prstClr val="black"/>
                </a:solidFill>
              </a:rPr>
              <a:t>Online searching &amp; Google Scholar </a:t>
            </a:r>
          </a:p>
        </p:txBody>
      </p:sp>
      <p:sp>
        <p:nvSpPr>
          <p:cNvPr id="3" name="TextBox 2"/>
          <p:cNvSpPr txBox="1"/>
          <p:nvPr/>
        </p:nvSpPr>
        <p:spPr>
          <a:xfrm>
            <a:off x="586090" y="3442560"/>
            <a:ext cx="10288533" cy="646331"/>
          </a:xfrm>
          <a:prstGeom prst="rect">
            <a:avLst/>
          </a:prstGeom>
          <a:noFill/>
        </p:spPr>
        <p:txBody>
          <a:bodyPr wrap="square" rtlCol="0">
            <a:spAutoFit/>
          </a:bodyPr>
          <a:lstStyle/>
          <a:p>
            <a:pPr marL="457200" lvl="2" indent="-457200" defTabSz="914400">
              <a:buClr>
                <a:schemeClr val="accent2"/>
              </a:buClr>
              <a:buSzPct val="90000"/>
              <a:buFont typeface="Wingdings" panose="05000000000000000000" pitchFamily="2" charset="2"/>
              <a:buChar char="§"/>
            </a:pPr>
            <a:r>
              <a:rPr lang="en-US" sz="3600" dirty="0">
                <a:solidFill>
                  <a:prstClr val="black"/>
                </a:solidFill>
              </a:rPr>
              <a:t>Academics </a:t>
            </a:r>
            <a:r>
              <a:rPr lang="en-US" sz="3600" u="sng" dirty="0" smtClean="0">
                <a:solidFill>
                  <a:prstClr val="black"/>
                </a:solidFill>
              </a:rPr>
              <a:t>prefer</a:t>
            </a:r>
            <a:r>
              <a:rPr lang="en-US" sz="3600" dirty="0" smtClean="0">
                <a:solidFill>
                  <a:prstClr val="black"/>
                </a:solidFill>
              </a:rPr>
              <a:t> Google Scholar</a:t>
            </a:r>
            <a:endParaRPr lang="en-US" sz="3600" dirty="0"/>
          </a:p>
        </p:txBody>
      </p:sp>
      <p:sp>
        <p:nvSpPr>
          <p:cNvPr id="6" name="TextBox 5"/>
          <p:cNvSpPr txBox="1"/>
          <p:nvPr/>
        </p:nvSpPr>
        <p:spPr>
          <a:xfrm>
            <a:off x="586089" y="5769488"/>
            <a:ext cx="8784672" cy="646331"/>
          </a:xfrm>
          <a:prstGeom prst="rect">
            <a:avLst/>
          </a:prstGeom>
          <a:noFill/>
        </p:spPr>
        <p:txBody>
          <a:bodyPr wrap="square" rtlCol="0">
            <a:spAutoFit/>
          </a:bodyPr>
          <a:lstStyle/>
          <a:p>
            <a:pPr marL="457200" lvl="2" indent="-457200" defTabSz="914400">
              <a:buClr>
                <a:schemeClr val="accent2"/>
              </a:buClr>
              <a:buSzPct val="90000"/>
              <a:buFont typeface="Wingdings" panose="05000000000000000000" pitchFamily="2" charset="2"/>
              <a:buChar char="§"/>
            </a:pPr>
            <a:r>
              <a:rPr lang="en-US" sz="3600" dirty="0" smtClean="0">
                <a:solidFill>
                  <a:prstClr val="black"/>
                </a:solidFill>
              </a:rPr>
              <a:t>Research = a Google-like algorithm</a:t>
            </a:r>
            <a:endParaRPr lang="en-US" sz="3600" dirty="0"/>
          </a:p>
        </p:txBody>
      </p:sp>
      <p:sp>
        <p:nvSpPr>
          <p:cNvPr id="7" name="TextBox 6"/>
          <p:cNvSpPr txBox="1"/>
          <p:nvPr/>
        </p:nvSpPr>
        <p:spPr>
          <a:xfrm>
            <a:off x="586089" y="4606024"/>
            <a:ext cx="9748757" cy="646331"/>
          </a:xfrm>
          <a:prstGeom prst="rect">
            <a:avLst/>
          </a:prstGeom>
          <a:noFill/>
        </p:spPr>
        <p:txBody>
          <a:bodyPr wrap="square" rtlCol="0">
            <a:spAutoFit/>
          </a:bodyPr>
          <a:lstStyle/>
          <a:p>
            <a:pPr marL="457200" lvl="2" indent="-457200" defTabSz="914400">
              <a:buClr>
                <a:schemeClr val="accent2"/>
              </a:buClr>
              <a:buSzPct val="90000"/>
              <a:buFont typeface="Wingdings" panose="05000000000000000000" pitchFamily="2" charset="2"/>
              <a:buChar char="§"/>
            </a:pPr>
            <a:r>
              <a:rPr lang="en-US" sz="3600" dirty="0" smtClean="0">
                <a:solidFill>
                  <a:prstClr val="black"/>
                </a:solidFill>
              </a:rPr>
              <a:t>Legal scholars recommend using Google Scholar </a:t>
            </a:r>
            <a:endParaRPr lang="en-US" sz="3600" dirty="0"/>
          </a:p>
        </p:txBody>
      </p:sp>
      <p:sp>
        <p:nvSpPr>
          <p:cNvPr id="5" name="Rectangle 4"/>
          <p:cNvSpPr/>
          <p:nvPr/>
        </p:nvSpPr>
        <p:spPr>
          <a:xfrm>
            <a:off x="8048847" y="2193304"/>
            <a:ext cx="2987748" cy="18340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9071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p:cNvSpPr txBox="1">
            <a:spLocks/>
          </p:cNvSpPr>
          <p:nvPr/>
        </p:nvSpPr>
        <p:spPr>
          <a:xfrm>
            <a:off x="387819" y="769619"/>
            <a:ext cx="11476853" cy="851081"/>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50" cap="small" dirty="0" smtClean="0"/>
              <a:t>The New Legal Research Paradigm: Google Scholar</a:t>
            </a:r>
            <a:endParaRPr lang="en-US" sz="3850" cap="small" dirty="0"/>
          </a:p>
        </p:txBody>
      </p:sp>
      <p:sp>
        <p:nvSpPr>
          <p:cNvPr id="4" name="TextBox 3"/>
          <p:cNvSpPr txBox="1"/>
          <p:nvPr/>
        </p:nvSpPr>
        <p:spPr>
          <a:xfrm>
            <a:off x="635166" y="2051160"/>
            <a:ext cx="4965533" cy="1200329"/>
          </a:xfrm>
          <a:prstGeom prst="rect">
            <a:avLst/>
          </a:prstGeom>
          <a:noFill/>
          <a:ln>
            <a:noFill/>
          </a:ln>
        </p:spPr>
        <p:txBody>
          <a:bodyPr wrap="square" rtlCol="0">
            <a:spAutoFit/>
          </a:bodyPr>
          <a:lstStyle/>
          <a:p>
            <a:pPr marL="457200" indent="-457200" defTabSz="914400">
              <a:buClr>
                <a:schemeClr val="accent2"/>
              </a:buClr>
              <a:buSzPct val="90000"/>
              <a:buFont typeface="Wingdings" panose="05000000000000000000" pitchFamily="2" charset="2"/>
              <a:buChar char="§"/>
            </a:pPr>
            <a:r>
              <a:rPr lang="en-US" sz="3600" dirty="0" smtClean="0">
                <a:solidFill>
                  <a:prstClr val="black"/>
                </a:solidFill>
              </a:rPr>
              <a:t>Academics rely </a:t>
            </a:r>
            <a:r>
              <a:rPr lang="en-US" sz="3600" dirty="0">
                <a:solidFill>
                  <a:prstClr val="black"/>
                </a:solidFill>
              </a:rPr>
              <a:t>heavily on Google </a:t>
            </a:r>
            <a:r>
              <a:rPr lang="en-US" sz="3600" dirty="0" smtClean="0">
                <a:solidFill>
                  <a:prstClr val="black"/>
                </a:solidFill>
              </a:rPr>
              <a:t>Scholar.</a:t>
            </a:r>
          </a:p>
        </p:txBody>
      </p:sp>
      <p:pic>
        <p:nvPicPr>
          <p:cNvPr id="5" name="Picture 4"/>
          <p:cNvPicPr>
            <a:picLocks noChangeAspect="1"/>
          </p:cNvPicPr>
          <p:nvPr/>
        </p:nvPicPr>
        <p:blipFill rotWithShape="1">
          <a:blip r:embed="rId3"/>
          <a:srcRect l="19408"/>
          <a:stretch/>
        </p:blipFill>
        <p:spPr>
          <a:xfrm>
            <a:off x="6544343" y="550496"/>
            <a:ext cx="5491717" cy="6281917"/>
          </a:xfrm>
          <a:prstGeom prst="rect">
            <a:avLst/>
          </a:prstGeom>
          <a:ln>
            <a:solidFill>
              <a:schemeClr val="tx1"/>
            </a:solidFill>
          </a:ln>
        </p:spPr>
      </p:pic>
      <p:sp>
        <p:nvSpPr>
          <p:cNvPr id="6" name="TextBox 5"/>
          <p:cNvSpPr txBox="1"/>
          <p:nvPr/>
        </p:nvSpPr>
        <p:spPr>
          <a:xfrm>
            <a:off x="1251211" y="3983202"/>
            <a:ext cx="4938824" cy="1754326"/>
          </a:xfrm>
          <a:prstGeom prst="rect">
            <a:avLst/>
          </a:prstGeom>
          <a:noFill/>
          <a:ln>
            <a:noFill/>
          </a:ln>
        </p:spPr>
        <p:txBody>
          <a:bodyPr wrap="square" rtlCol="0">
            <a:spAutoFit/>
          </a:bodyPr>
          <a:lstStyle/>
          <a:p>
            <a:pPr marL="403225" indent="-350838" defTabSz="914400">
              <a:buClr>
                <a:schemeClr val="accent2"/>
              </a:buClr>
              <a:buSzPct val="90000"/>
              <a:buFont typeface="Wingdings" panose="05000000000000000000" pitchFamily="2" charset="2"/>
              <a:buChar char="§"/>
            </a:pPr>
            <a:r>
              <a:rPr lang="en-US" sz="3600" dirty="0" smtClean="0">
                <a:solidFill>
                  <a:prstClr val="black"/>
                </a:solidFill>
              </a:rPr>
              <a:t>Researchers (especially students) rarely </a:t>
            </a:r>
            <a:r>
              <a:rPr lang="en-US" sz="3600" dirty="0">
                <a:solidFill>
                  <a:prstClr val="black"/>
                </a:solidFill>
              </a:rPr>
              <a:t>go past the </a:t>
            </a:r>
            <a:r>
              <a:rPr lang="en-US" sz="3600" dirty="0" smtClean="0">
                <a:solidFill>
                  <a:prstClr val="black"/>
                </a:solidFill>
              </a:rPr>
              <a:t>page </a:t>
            </a:r>
            <a:r>
              <a:rPr lang="en-US" sz="3600" dirty="0">
                <a:solidFill>
                  <a:prstClr val="black"/>
                </a:solidFill>
              </a:rPr>
              <a:t>break</a:t>
            </a:r>
            <a:r>
              <a:rPr lang="en-US" sz="3600" dirty="0" smtClean="0">
                <a:solidFill>
                  <a:prstClr val="black"/>
                </a:solidFill>
              </a:rPr>
              <a:t>.</a:t>
            </a:r>
          </a:p>
        </p:txBody>
      </p:sp>
      <p:cxnSp>
        <p:nvCxnSpPr>
          <p:cNvPr id="7" name="Straight Arrow Connector 6"/>
          <p:cNvCxnSpPr/>
          <p:nvPr/>
        </p:nvCxnSpPr>
        <p:spPr>
          <a:xfrm>
            <a:off x="4348716" y="5613991"/>
            <a:ext cx="2195622" cy="11819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27678" y="2928251"/>
            <a:ext cx="3102052" cy="1200329"/>
          </a:xfrm>
          <a:prstGeom prst="rect">
            <a:avLst/>
          </a:prstGeom>
          <a:solidFill>
            <a:schemeClr val="bg1"/>
          </a:solidFill>
          <a:ln>
            <a:solidFill>
              <a:schemeClr val="accent2"/>
            </a:solidFill>
          </a:ln>
        </p:spPr>
        <p:txBody>
          <a:bodyPr wrap="square" rtlCol="0">
            <a:spAutoFit/>
          </a:bodyPr>
          <a:lstStyle/>
          <a:p>
            <a:r>
              <a:rPr lang="en-US" sz="3600" dirty="0" smtClean="0"/>
              <a:t>Typical page break: </a:t>
            </a:r>
            <a:r>
              <a:rPr lang="en-US" sz="3600" dirty="0"/>
              <a:t>6</a:t>
            </a:r>
            <a:r>
              <a:rPr lang="en-US" sz="3600" dirty="0" smtClean="0"/>
              <a:t> articles</a:t>
            </a:r>
            <a:endParaRPr lang="en-US" sz="3600" dirty="0"/>
          </a:p>
        </p:txBody>
      </p:sp>
    </p:spTree>
    <p:extLst>
      <p:ext uri="{BB962C8B-B14F-4D97-AF65-F5344CB8AC3E}">
        <p14:creationId xmlns:p14="http://schemas.microsoft.com/office/powerpoint/2010/main" val="3275854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3000"/>
                                  </p:stCondLst>
                                  <p:childTnLst>
                                    <p:set>
                                      <p:cBhvr>
                                        <p:cTn id="13" dur="1" fill="hold">
                                          <p:stCondLst>
                                            <p:cond delay="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387819" y="769619"/>
            <a:ext cx="11476853" cy="851081"/>
          </a:xfrm>
        </p:spPr>
        <p:txBody>
          <a:bodyPr anchor="ctr">
            <a:noAutofit/>
          </a:bodyPr>
          <a:lstStyle/>
          <a:p>
            <a:r>
              <a:rPr lang="en-US" sz="3850" cap="small" dirty="0" smtClean="0"/>
              <a:t>The New Legal Research Paradigm: Google Scholar</a:t>
            </a:r>
            <a:endParaRPr lang="en-US" sz="3850" cap="small" dirty="0"/>
          </a:p>
        </p:txBody>
      </p:sp>
      <p:sp>
        <p:nvSpPr>
          <p:cNvPr id="4" name="TextBox 3"/>
          <p:cNvSpPr txBox="1"/>
          <p:nvPr/>
        </p:nvSpPr>
        <p:spPr>
          <a:xfrm>
            <a:off x="552893" y="2015842"/>
            <a:ext cx="4880345" cy="1754326"/>
          </a:xfrm>
          <a:prstGeom prst="rect">
            <a:avLst/>
          </a:prstGeom>
          <a:noFill/>
          <a:ln>
            <a:noFill/>
          </a:ln>
        </p:spPr>
        <p:txBody>
          <a:bodyPr wrap="square" rtlCol="0">
            <a:spAutoFit/>
          </a:bodyPr>
          <a:lstStyle/>
          <a:p>
            <a:pPr marL="457200" indent="-457200" defTabSz="914400">
              <a:buClr>
                <a:schemeClr val="accent2"/>
              </a:buClr>
              <a:buSzPct val="90000"/>
              <a:buFont typeface="Wingdings" panose="05000000000000000000" pitchFamily="2" charset="2"/>
              <a:buChar char="§"/>
            </a:pPr>
            <a:r>
              <a:rPr lang="en-US" sz="3600" dirty="0" smtClean="0">
                <a:solidFill>
                  <a:prstClr val="black"/>
                </a:solidFill>
              </a:rPr>
              <a:t>Researchers </a:t>
            </a:r>
            <a:r>
              <a:rPr lang="en-US" sz="3600" u="sng" dirty="0" smtClean="0">
                <a:solidFill>
                  <a:prstClr val="black"/>
                </a:solidFill>
              </a:rPr>
              <a:t>almost never</a:t>
            </a:r>
            <a:r>
              <a:rPr lang="en-US" sz="3600" dirty="0" smtClean="0">
                <a:solidFill>
                  <a:prstClr val="black"/>
                </a:solidFill>
              </a:rPr>
              <a:t> click past the first page of results.</a:t>
            </a:r>
            <a:endParaRPr lang="en-US" sz="3600" baseline="30000" dirty="0" smtClean="0">
              <a:solidFill>
                <a:prstClr val="black"/>
              </a:solidFill>
            </a:endParaRPr>
          </a:p>
        </p:txBody>
      </p:sp>
      <p:pic>
        <p:nvPicPr>
          <p:cNvPr id="7" name="Picture 6"/>
          <p:cNvPicPr>
            <a:picLocks noChangeAspect="1"/>
          </p:cNvPicPr>
          <p:nvPr/>
        </p:nvPicPr>
        <p:blipFill>
          <a:blip r:embed="rId3"/>
          <a:stretch>
            <a:fillRect/>
          </a:stretch>
        </p:blipFill>
        <p:spPr>
          <a:xfrm>
            <a:off x="6626747" y="318977"/>
            <a:ext cx="5122231" cy="6422066"/>
          </a:xfrm>
          <a:prstGeom prst="rect">
            <a:avLst/>
          </a:prstGeom>
          <a:ln>
            <a:solidFill>
              <a:schemeClr val="tx1"/>
            </a:solidFill>
          </a:ln>
        </p:spPr>
      </p:pic>
      <p:sp>
        <p:nvSpPr>
          <p:cNvPr id="8" name="TextBox 7"/>
          <p:cNvSpPr txBox="1"/>
          <p:nvPr/>
        </p:nvSpPr>
        <p:spPr>
          <a:xfrm>
            <a:off x="8476223" y="1415678"/>
            <a:ext cx="3187691" cy="1200329"/>
          </a:xfrm>
          <a:prstGeom prst="rect">
            <a:avLst/>
          </a:prstGeom>
          <a:solidFill>
            <a:schemeClr val="bg1"/>
          </a:solidFill>
          <a:ln>
            <a:solidFill>
              <a:schemeClr val="accent2"/>
            </a:solidFill>
          </a:ln>
        </p:spPr>
        <p:txBody>
          <a:bodyPr wrap="square" rtlCol="0">
            <a:spAutoFit/>
          </a:bodyPr>
          <a:lstStyle/>
          <a:p>
            <a:r>
              <a:rPr lang="en-US" sz="3600" dirty="0" smtClean="0"/>
              <a:t>Typical first page: 10 articles</a:t>
            </a:r>
            <a:endParaRPr lang="en-US" sz="3600" dirty="0"/>
          </a:p>
        </p:txBody>
      </p:sp>
      <p:sp>
        <p:nvSpPr>
          <p:cNvPr id="9" name="TextBox 8"/>
          <p:cNvSpPr txBox="1"/>
          <p:nvPr/>
        </p:nvSpPr>
        <p:spPr>
          <a:xfrm>
            <a:off x="1205406" y="4282936"/>
            <a:ext cx="5305647" cy="2575064"/>
          </a:xfrm>
          <a:prstGeom prst="rect">
            <a:avLst/>
          </a:prstGeom>
          <a:noFill/>
          <a:ln>
            <a:noFill/>
          </a:ln>
        </p:spPr>
        <p:txBody>
          <a:bodyPr wrap="square" rtlCol="0">
            <a:spAutoFit/>
          </a:bodyPr>
          <a:lstStyle/>
          <a:p>
            <a:pPr marL="457200" indent="-457200" defTabSz="914400">
              <a:buClr>
                <a:schemeClr val="accent2"/>
              </a:buClr>
              <a:buSzPct val="90000"/>
              <a:buFont typeface="Wingdings" panose="05000000000000000000" pitchFamily="2" charset="2"/>
              <a:buChar char="§"/>
            </a:pPr>
            <a:r>
              <a:rPr lang="en-US" sz="3600" dirty="0" smtClean="0">
                <a:solidFill>
                  <a:prstClr val="black"/>
                </a:solidFill>
              </a:rPr>
              <a:t>Over time, “</a:t>
            </a:r>
            <a:r>
              <a:rPr lang="en-US" sz="3600" b="1" dirty="0" smtClean="0">
                <a:solidFill>
                  <a:prstClr val="black"/>
                </a:solidFill>
              </a:rPr>
              <a:t>patterns </a:t>
            </a:r>
            <a:r>
              <a:rPr lang="en-US" sz="3600" b="1" dirty="0">
                <a:solidFill>
                  <a:prstClr val="black"/>
                </a:solidFill>
              </a:rPr>
              <a:t>of use</a:t>
            </a:r>
            <a:r>
              <a:rPr lang="en-US" sz="3600" dirty="0">
                <a:solidFill>
                  <a:prstClr val="black"/>
                </a:solidFill>
              </a:rPr>
              <a:t> of electronic </a:t>
            </a:r>
            <a:r>
              <a:rPr lang="en-US" sz="3600" dirty="0" smtClean="0">
                <a:solidFill>
                  <a:prstClr val="black"/>
                </a:solidFill>
              </a:rPr>
              <a:t>information </a:t>
            </a:r>
            <a:r>
              <a:rPr lang="en-US" sz="3600" dirty="0">
                <a:solidFill>
                  <a:prstClr val="black"/>
                </a:solidFill>
              </a:rPr>
              <a:t>systems </a:t>
            </a:r>
            <a:r>
              <a:rPr lang="en-US" sz="3600" b="1" dirty="0">
                <a:solidFill>
                  <a:prstClr val="black"/>
                </a:solidFill>
              </a:rPr>
              <a:t>become </a:t>
            </a:r>
            <a:r>
              <a:rPr lang="en-US" sz="3600" b="1" dirty="0" smtClean="0">
                <a:solidFill>
                  <a:prstClr val="black"/>
                </a:solidFill>
              </a:rPr>
              <a:t>habitual</a:t>
            </a:r>
            <a:r>
              <a:rPr lang="en-US" sz="3600" dirty="0" smtClean="0">
                <a:solidFill>
                  <a:prstClr val="black"/>
                </a:solidFill>
              </a:rPr>
              <a:t>.”</a:t>
            </a:r>
            <a:endParaRPr lang="en-US" sz="3600" dirty="0">
              <a:solidFill>
                <a:prstClr val="black"/>
              </a:solidFill>
            </a:endParaRPr>
          </a:p>
          <a:p>
            <a:pPr marL="403225" indent="-350838" defTabSz="914400">
              <a:buClr>
                <a:schemeClr val="accent2"/>
              </a:buClr>
              <a:buFont typeface="Wingdings" panose="05000000000000000000" pitchFamily="2" charset="2"/>
              <a:buChar char="§"/>
            </a:pPr>
            <a:endParaRPr lang="en-US" sz="2600" baseline="30000" dirty="0" smtClean="0">
              <a:solidFill>
                <a:prstClr val="black"/>
              </a:solidFill>
            </a:endParaRPr>
          </a:p>
        </p:txBody>
      </p:sp>
    </p:spTree>
    <p:extLst>
      <p:ext uri="{BB962C8B-B14F-4D97-AF65-F5344CB8AC3E}">
        <p14:creationId xmlns:p14="http://schemas.microsoft.com/office/powerpoint/2010/main" val="3644938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7"/>
                                        </p:tgtEl>
                                        <p:attrNameLst>
                                          <p:attrName>style.visibility</p:attrName>
                                        </p:attrNameLst>
                                      </p:cBhvr>
                                      <p:to>
                                        <p:strVal val="visible"/>
                                      </p:to>
                                    </p:set>
                                  </p:childTnLst>
                                </p:cTn>
                              </p:par>
                              <p:par>
                                <p:cTn id="7" presetID="1" presetClass="entr" presetSubtype="0" fill="hold" grpId="0" nodeType="withEffect">
                                  <p:stCondLst>
                                    <p:cond delay="2500"/>
                                  </p:stCondLst>
                                  <p:childTnLst>
                                    <p:set>
                                      <p:cBhvr>
                                        <p:cTn id="8" dur="1" fill="hold">
                                          <p:stCondLst>
                                            <p:cond delay="9"/>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0351" y="777476"/>
            <a:ext cx="11476853" cy="851081"/>
          </a:xfrm>
        </p:spPr>
        <p:txBody>
          <a:bodyPr anchor="ctr">
            <a:noAutofit/>
          </a:bodyPr>
          <a:lstStyle/>
          <a:p>
            <a:r>
              <a:rPr lang="en-US" sz="4400" cap="small" dirty="0" smtClean="0"/>
              <a:t>Adjusting to The New Research Paradigm</a:t>
            </a:r>
            <a:endParaRPr lang="en-US" sz="4400" cap="small" dirty="0"/>
          </a:p>
        </p:txBody>
      </p:sp>
      <p:sp>
        <p:nvSpPr>
          <p:cNvPr id="4" name="TextBox 3"/>
          <p:cNvSpPr txBox="1"/>
          <p:nvPr/>
        </p:nvSpPr>
        <p:spPr>
          <a:xfrm>
            <a:off x="911535" y="2003629"/>
            <a:ext cx="8418424" cy="646331"/>
          </a:xfrm>
          <a:prstGeom prst="rect">
            <a:avLst/>
          </a:prstGeom>
          <a:noFill/>
          <a:ln>
            <a:noFill/>
          </a:ln>
        </p:spPr>
        <p:txBody>
          <a:bodyPr wrap="square" rtlCol="0">
            <a:spAutoFit/>
          </a:bodyPr>
          <a:lstStyle/>
          <a:p>
            <a:pPr marL="457200" lvl="2" indent="-457200" defTabSz="914400">
              <a:buClr>
                <a:schemeClr val="accent2"/>
              </a:buClr>
              <a:buSzPct val="90000"/>
              <a:buFont typeface="Wingdings" panose="05000000000000000000" pitchFamily="2" charset="2"/>
              <a:buChar char="§"/>
            </a:pPr>
            <a:r>
              <a:rPr lang="en-US" sz="3600" dirty="0" smtClean="0">
                <a:solidFill>
                  <a:prstClr val="black"/>
                </a:solidFill>
              </a:rPr>
              <a:t>Recognize how legal researchers research</a:t>
            </a:r>
          </a:p>
        </p:txBody>
      </p:sp>
      <p:sp>
        <p:nvSpPr>
          <p:cNvPr id="3" name="TextBox 2"/>
          <p:cNvSpPr txBox="1"/>
          <p:nvPr/>
        </p:nvSpPr>
        <p:spPr>
          <a:xfrm>
            <a:off x="911535" y="3176861"/>
            <a:ext cx="10288533" cy="646331"/>
          </a:xfrm>
          <a:prstGeom prst="rect">
            <a:avLst/>
          </a:prstGeom>
          <a:noFill/>
        </p:spPr>
        <p:txBody>
          <a:bodyPr wrap="square" rtlCol="0">
            <a:spAutoFit/>
          </a:bodyPr>
          <a:lstStyle/>
          <a:p>
            <a:pPr marL="457200" lvl="2" indent="-457200" defTabSz="914400">
              <a:buClr>
                <a:schemeClr val="accent2"/>
              </a:buClr>
              <a:buSzPct val="90000"/>
              <a:buFont typeface="Wingdings" panose="05000000000000000000" pitchFamily="2" charset="2"/>
              <a:buChar char="§"/>
            </a:pPr>
            <a:r>
              <a:rPr lang="en-US" sz="3600" dirty="0" smtClean="0">
                <a:solidFill>
                  <a:prstClr val="black"/>
                </a:solidFill>
              </a:rPr>
              <a:t>Understand the Google Scholar algorithm</a:t>
            </a:r>
            <a:endParaRPr lang="en-US" sz="3600" dirty="0"/>
          </a:p>
        </p:txBody>
      </p:sp>
      <p:sp>
        <p:nvSpPr>
          <p:cNvPr id="7" name="TextBox 6"/>
          <p:cNvSpPr txBox="1"/>
          <p:nvPr/>
        </p:nvSpPr>
        <p:spPr>
          <a:xfrm>
            <a:off x="911535" y="4350093"/>
            <a:ext cx="8714915" cy="646331"/>
          </a:xfrm>
          <a:prstGeom prst="rect">
            <a:avLst/>
          </a:prstGeom>
          <a:noFill/>
        </p:spPr>
        <p:txBody>
          <a:bodyPr wrap="square" rtlCol="0">
            <a:spAutoFit/>
          </a:bodyPr>
          <a:lstStyle/>
          <a:p>
            <a:pPr marL="457200" lvl="2" indent="-457200" defTabSz="914400">
              <a:buClr>
                <a:schemeClr val="accent2"/>
              </a:buClr>
              <a:buSzPct val="90000"/>
              <a:buFont typeface="Wingdings" panose="05000000000000000000" pitchFamily="2" charset="2"/>
              <a:buChar char="§"/>
            </a:pPr>
            <a:r>
              <a:rPr lang="en-US" sz="3600" dirty="0" smtClean="0">
                <a:solidFill>
                  <a:prstClr val="black"/>
                </a:solidFill>
              </a:rPr>
              <a:t>Adopt search engine optimization practices</a:t>
            </a:r>
            <a:endParaRPr lang="en-US" sz="3600" dirty="0"/>
          </a:p>
        </p:txBody>
      </p:sp>
      <p:sp>
        <p:nvSpPr>
          <p:cNvPr id="8" name="TextBox 7"/>
          <p:cNvSpPr txBox="1"/>
          <p:nvPr/>
        </p:nvSpPr>
        <p:spPr>
          <a:xfrm>
            <a:off x="911535" y="5523325"/>
            <a:ext cx="8418424" cy="646331"/>
          </a:xfrm>
          <a:prstGeom prst="rect">
            <a:avLst/>
          </a:prstGeom>
          <a:noFill/>
          <a:ln>
            <a:noFill/>
          </a:ln>
        </p:spPr>
        <p:txBody>
          <a:bodyPr wrap="square" rtlCol="0">
            <a:spAutoFit/>
          </a:bodyPr>
          <a:lstStyle/>
          <a:p>
            <a:pPr marL="457200" lvl="2" indent="-457200" defTabSz="914400">
              <a:buClr>
                <a:schemeClr val="accent2"/>
              </a:buClr>
              <a:buSzPct val="90000"/>
              <a:buFont typeface="Wingdings" panose="05000000000000000000" pitchFamily="2" charset="2"/>
              <a:buChar char="§"/>
            </a:pPr>
            <a:r>
              <a:rPr lang="en-US" sz="3600" dirty="0" smtClean="0">
                <a:solidFill>
                  <a:prstClr val="black"/>
                </a:solidFill>
              </a:rPr>
              <a:t>Get on the first page of results</a:t>
            </a:r>
          </a:p>
        </p:txBody>
      </p:sp>
    </p:spTree>
    <p:extLst>
      <p:ext uri="{BB962C8B-B14F-4D97-AF65-F5344CB8AC3E}">
        <p14:creationId xmlns:p14="http://schemas.microsoft.com/office/powerpoint/2010/main" val="20449923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31438"/>
          <a:stretch/>
        </p:blipFill>
        <p:spPr>
          <a:xfrm>
            <a:off x="5506933" y="823330"/>
            <a:ext cx="6302666" cy="5894545"/>
          </a:xfrm>
          <a:prstGeom prst="rect">
            <a:avLst/>
          </a:prstGeom>
        </p:spPr>
      </p:pic>
      <p:sp>
        <p:nvSpPr>
          <p:cNvPr id="2" name="Title 1"/>
          <p:cNvSpPr>
            <a:spLocks noGrp="1"/>
          </p:cNvSpPr>
          <p:nvPr>
            <p:ph type="title"/>
          </p:nvPr>
        </p:nvSpPr>
        <p:spPr>
          <a:xfrm>
            <a:off x="412683" y="833957"/>
            <a:ext cx="4840049" cy="675254"/>
          </a:xfrm>
        </p:spPr>
        <p:txBody>
          <a:bodyPr>
            <a:noAutofit/>
          </a:bodyPr>
          <a:lstStyle/>
          <a:p>
            <a:r>
              <a:rPr lang="en-US" sz="4400" cap="small" dirty="0" smtClean="0"/>
              <a:t>Google Searching</a:t>
            </a:r>
            <a:endParaRPr lang="en-US" sz="4400" cap="small" dirty="0"/>
          </a:p>
        </p:txBody>
      </p:sp>
      <p:sp>
        <p:nvSpPr>
          <p:cNvPr id="3" name="Content Placeholder 2"/>
          <p:cNvSpPr>
            <a:spLocks noGrp="1"/>
          </p:cNvSpPr>
          <p:nvPr>
            <p:ph idx="1"/>
          </p:nvPr>
        </p:nvSpPr>
        <p:spPr>
          <a:xfrm>
            <a:off x="451368" y="2062507"/>
            <a:ext cx="4762680" cy="4370191"/>
          </a:xfrm>
          <a:solidFill>
            <a:schemeClr val="bg1">
              <a:lumMod val="95000"/>
            </a:schemeClr>
          </a:solidFill>
          <a:ln w="9525">
            <a:noFill/>
          </a:ln>
        </p:spPr>
        <p:txBody>
          <a:bodyPr anchor="t">
            <a:noAutofit/>
          </a:bodyPr>
          <a:lstStyle/>
          <a:p>
            <a:pPr marL="404813" indent="-404813">
              <a:buSzPct val="90000"/>
            </a:pPr>
            <a:r>
              <a:rPr lang="en-US" sz="3600" dirty="0" smtClean="0">
                <a:solidFill>
                  <a:schemeClr val="tx1">
                    <a:lumMod val="95000"/>
                    <a:lumOff val="5000"/>
                  </a:schemeClr>
                </a:solidFill>
              </a:rPr>
              <a:t>Google searches the open web.</a:t>
            </a:r>
          </a:p>
          <a:p>
            <a:pPr marL="404813" indent="-404813">
              <a:buSzPct val="90000"/>
            </a:pPr>
            <a:r>
              <a:rPr lang="en-US" sz="3600" dirty="0" smtClean="0">
                <a:solidFill>
                  <a:schemeClr val="tx1">
                    <a:lumMod val="95000"/>
                    <a:lumOff val="5000"/>
                  </a:schemeClr>
                </a:solidFill>
              </a:rPr>
              <a:t>Search “contracts of adhesion” </a:t>
            </a:r>
            <a:r>
              <a:rPr lang="en-US" sz="3600" dirty="0" smtClean="0">
                <a:solidFill>
                  <a:schemeClr val="tx1">
                    <a:lumMod val="95000"/>
                    <a:lumOff val="5000"/>
                  </a:schemeClr>
                </a:solidFill>
                <a:sym typeface="Symbol" panose="05050102010706020507" pitchFamily="18" charset="2"/>
              </a:rPr>
              <a:t> </a:t>
            </a:r>
            <a:r>
              <a:rPr lang="en-US" sz="3600" dirty="0" smtClean="0">
                <a:solidFill>
                  <a:schemeClr val="tx1">
                    <a:lumMod val="95000"/>
                    <a:lumOff val="5000"/>
                  </a:schemeClr>
                </a:solidFill>
              </a:rPr>
              <a:t>returns </a:t>
            </a:r>
            <a:r>
              <a:rPr lang="en-US" sz="3600" b="1" dirty="0" smtClean="0">
                <a:solidFill>
                  <a:schemeClr val="tx1">
                    <a:lumMod val="95000"/>
                    <a:lumOff val="5000"/>
                  </a:schemeClr>
                </a:solidFill>
              </a:rPr>
              <a:t>427,000</a:t>
            </a:r>
            <a:r>
              <a:rPr lang="en-US" sz="3600" dirty="0" smtClean="0">
                <a:solidFill>
                  <a:schemeClr val="tx1">
                    <a:lumMod val="95000"/>
                    <a:lumOff val="5000"/>
                  </a:schemeClr>
                </a:solidFill>
              </a:rPr>
              <a:t> results</a:t>
            </a:r>
          </a:p>
          <a:p>
            <a:pPr marL="404813" indent="-404813">
              <a:buSzPct val="90000"/>
            </a:pPr>
            <a:r>
              <a:rPr lang="en-US" sz="3600" dirty="0" smtClean="0">
                <a:solidFill>
                  <a:schemeClr val="tx1">
                    <a:lumMod val="95000"/>
                    <a:lumOff val="5000"/>
                  </a:schemeClr>
                </a:solidFill>
              </a:rPr>
              <a:t>Top results are from:</a:t>
            </a:r>
          </a:p>
          <a:p>
            <a:pPr marL="404813" indent="-404813">
              <a:buSzPct val="90000"/>
            </a:pPr>
            <a:endParaRPr lang="en-US" sz="3000" dirty="0" smtClean="0">
              <a:solidFill>
                <a:schemeClr val="tx1">
                  <a:lumMod val="95000"/>
                  <a:lumOff val="5000"/>
                </a:schemeClr>
              </a:solidFill>
            </a:endParaRPr>
          </a:p>
        </p:txBody>
      </p:sp>
      <p:sp>
        <p:nvSpPr>
          <p:cNvPr id="7" name="Rounded Rectangle 6"/>
          <p:cNvSpPr/>
          <p:nvPr/>
        </p:nvSpPr>
        <p:spPr>
          <a:xfrm>
            <a:off x="5573035" y="2418361"/>
            <a:ext cx="6170463" cy="1580762"/>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8161361" y="4086934"/>
            <a:ext cx="2674962" cy="643022"/>
          </a:xfrm>
          <a:prstGeom prst="rect">
            <a:avLst/>
          </a:prstGeom>
          <a:solidFill>
            <a:schemeClr val="bg1">
              <a:lumMod val="95000"/>
            </a:schemeClr>
          </a:solidFill>
          <a:ln w="9525">
            <a:solidFill>
              <a:schemeClr val="tx1"/>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53975" indent="0">
              <a:buNone/>
            </a:pPr>
            <a:r>
              <a:rPr lang="en-US" sz="3600" dirty="0" smtClean="0">
                <a:solidFill>
                  <a:schemeClr val="tx1">
                    <a:lumMod val="95000"/>
                    <a:lumOff val="5000"/>
                  </a:schemeClr>
                </a:solidFill>
              </a:rPr>
              <a:t>Wikipedia…</a:t>
            </a:r>
            <a:endParaRPr lang="en-US" sz="3600" dirty="0">
              <a:solidFill>
                <a:schemeClr val="tx1">
                  <a:lumMod val="95000"/>
                  <a:lumOff val="5000"/>
                </a:schemeClr>
              </a:solidFill>
            </a:endParaRPr>
          </a:p>
        </p:txBody>
      </p:sp>
      <p:sp>
        <p:nvSpPr>
          <p:cNvPr id="13" name="Rounded Rectangle 12"/>
          <p:cNvSpPr/>
          <p:nvPr/>
        </p:nvSpPr>
        <p:spPr>
          <a:xfrm>
            <a:off x="5573035" y="5554233"/>
            <a:ext cx="5582800" cy="1153940"/>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4764" y="723331"/>
            <a:ext cx="5962551" cy="5998127"/>
          </a:xfrm>
          <a:prstGeom prst="rect">
            <a:avLst/>
          </a:prstGeom>
        </p:spPr>
      </p:pic>
      <p:sp>
        <p:nvSpPr>
          <p:cNvPr id="12" name="Content Placeholder 2"/>
          <p:cNvSpPr txBox="1">
            <a:spLocks/>
          </p:cNvSpPr>
          <p:nvPr/>
        </p:nvSpPr>
        <p:spPr>
          <a:xfrm>
            <a:off x="8463517" y="2049958"/>
            <a:ext cx="3203798" cy="1012300"/>
          </a:xfrm>
          <a:prstGeom prst="rect">
            <a:avLst/>
          </a:prstGeom>
          <a:solidFill>
            <a:schemeClr val="bg1">
              <a:lumMod val="95000"/>
            </a:schemeClr>
          </a:solidFill>
          <a:ln w="9525">
            <a:solidFill>
              <a:schemeClr val="tx1"/>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61938" indent="0">
              <a:buNone/>
            </a:pPr>
            <a:r>
              <a:rPr lang="en-US" sz="3600" dirty="0" smtClean="0">
                <a:solidFill>
                  <a:schemeClr val="tx1">
                    <a:lumMod val="95000"/>
                    <a:lumOff val="5000"/>
                  </a:schemeClr>
                </a:solidFill>
              </a:rPr>
              <a:t>online legal dictionaries…</a:t>
            </a:r>
          </a:p>
        </p:txBody>
      </p:sp>
      <p:pic>
        <p:nvPicPr>
          <p:cNvPr id="5" name="Picture 4"/>
          <p:cNvPicPr>
            <a:picLocks noChangeAspect="1"/>
          </p:cNvPicPr>
          <p:nvPr/>
        </p:nvPicPr>
        <p:blipFill rotWithShape="1">
          <a:blip r:embed="rId5"/>
          <a:srcRect t="23062"/>
          <a:stretch/>
        </p:blipFill>
        <p:spPr>
          <a:xfrm>
            <a:off x="5656416" y="2592007"/>
            <a:ext cx="6252016" cy="3630163"/>
          </a:xfrm>
          <a:prstGeom prst="rect">
            <a:avLst/>
          </a:prstGeom>
        </p:spPr>
      </p:pic>
      <p:sp>
        <p:nvSpPr>
          <p:cNvPr id="17" name="Rounded Rectangle 16"/>
          <p:cNvSpPr/>
          <p:nvPr/>
        </p:nvSpPr>
        <p:spPr>
          <a:xfrm>
            <a:off x="5639136" y="4967561"/>
            <a:ext cx="6104361" cy="1153940"/>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656416" y="2622180"/>
            <a:ext cx="6010898" cy="1153940"/>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6730409" y="1678692"/>
            <a:ext cx="5178023" cy="609600"/>
          </a:xfrm>
          <a:prstGeom prst="rect">
            <a:avLst/>
          </a:prstGeom>
          <a:solidFill>
            <a:schemeClr val="bg1">
              <a:lumMod val="95000"/>
            </a:schemeClr>
          </a:solidFill>
          <a:ln w="9525">
            <a:solidFill>
              <a:schemeClr val="tx1"/>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52388" indent="0">
              <a:buNone/>
            </a:pPr>
            <a:r>
              <a:rPr lang="en-US" sz="3600" dirty="0" smtClean="0">
                <a:solidFill>
                  <a:schemeClr val="tx1">
                    <a:lumMod val="95000"/>
                    <a:lumOff val="5000"/>
                  </a:schemeClr>
                </a:solidFill>
              </a:rPr>
              <a:t>and attorney-referral sites.</a:t>
            </a:r>
            <a:endParaRPr lang="en-US" sz="3600" dirty="0">
              <a:solidFill>
                <a:schemeClr val="tx1">
                  <a:lumMod val="95000"/>
                  <a:lumOff val="5000"/>
                </a:schemeClr>
              </a:solidFill>
            </a:endParaRPr>
          </a:p>
        </p:txBody>
      </p:sp>
      <p:sp>
        <p:nvSpPr>
          <p:cNvPr id="16" name="Rounded Rectangle 15"/>
          <p:cNvSpPr/>
          <p:nvPr/>
        </p:nvSpPr>
        <p:spPr>
          <a:xfrm>
            <a:off x="5704763" y="5567518"/>
            <a:ext cx="5663821" cy="1153940"/>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704761" y="3342326"/>
            <a:ext cx="5663821" cy="2086764"/>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704761" y="723331"/>
            <a:ext cx="5773005" cy="1074991"/>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464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9"/>
                                          </p:stCondLst>
                                        </p:cTn>
                                        <p:tgtEl>
                                          <p:spTgt spid="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9"/>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9"/>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9"/>
                                          </p:stCondLst>
                                        </p:cTn>
                                        <p:tgtEl>
                                          <p:spTgt spid="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9"/>
                                          </p:stCondLst>
                                        </p:cTn>
                                        <p:tgtEl>
                                          <p:spTgt spid="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9"/>
                                          </p:stCondLst>
                                        </p:cTn>
                                        <p:tgtEl>
                                          <p:spTgt spid="1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9"/>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9"/>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9"/>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9"/>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9"/>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9"/>
                                          </p:stCondLst>
                                        </p:cTn>
                                        <p:tgtEl>
                                          <p:spTgt spid="18"/>
                                        </p:tgtEl>
                                        <p:attrNameLst>
                                          <p:attrName>style.visibility</p:attrName>
                                        </p:attrNameLst>
                                      </p:cBhvr>
                                      <p:to>
                                        <p:strVal val="visible"/>
                                      </p:to>
                                    </p:set>
                                  </p:childTnLst>
                                </p:cTn>
                              </p:par>
                            </p:childTnLst>
                          </p:cTn>
                        </p:par>
                        <p:par>
                          <p:cTn id="41" fill="hold">
                            <p:stCondLst>
                              <p:cond delay="10"/>
                            </p:stCondLst>
                            <p:childTnLst>
                              <p:par>
                                <p:cTn id="42" presetID="1"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9"/>
                                          </p:stCondLst>
                                        </p:cTn>
                                        <p:tgtEl>
                                          <p:spTgt spid="1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9"/>
                                          </p:stCondLst>
                                        </p:cTn>
                                        <p:tgtEl>
                                          <p:spTgt spid="19"/>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3" grpId="0" animBg="1"/>
      <p:bldP spid="13" grpId="1" animBg="1"/>
      <p:bldP spid="12" grpId="0" animBg="1"/>
      <p:bldP spid="12" grpId="1" animBg="1"/>
      <p:bldP spid="17" grpId="0" animBg="1"/>
      <p:bldP spid="18" grpId="0" animBg="1"/>
      <p:bldP spid="15" grpId="0" animBg="1"/>
      <p:bldP spid="16" grpId="0" animBg="1"/>
      <p:bldP spid="16" grpId="1" animBg="1"/>
      <p:bldP spid="19" grpId="0" animBg="1"/>
      <p:bldP spid="19" grpId="1" animBg="1"/>
      <p:bldP spid="20" grpId="0" animBg="1"/>
      <p:bldP spid="2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98" y="2816086"/>
            <a:ext cx="8251028" cy="2152274"/>
          </a:xfrm>
          <a:prstGeom prst="rect">
            <a:avLst/>
          </a:prstGeom>
          <a:noFill/>
          <a:ln w="28575">
            <a:solidFill>
              <a:schemeClr val="accent6"/>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1"/>
          <p:cNvSpPr>
            <a:spLocks noGrp="1"/>
          </p:cNvSpPr>
          <p:nvPr>
            <p:ph type="title"/>
          </p:nvPr>
        </p:nvSpPr>
        <p:spPr>
          <a:xfrm>
            <a:off x="557693" y="878186"/>
            <a:ext cx="5453808" cy="675254"/>
          </a:xfrm>
        </p:spPr>
        <p:txBody>
          <a:bodyPr>
            <a:noAutofit/>
          </a:bodyPr>
          <a:lstStyle/>
          <a:p>
            <a:r>
              <a:rPr lang="en-US" sz="4400" cap="small" dirty="0" smtClean="0"/>
              <a:t>Google Searching</a:t>
            </a:r>
            <a:endParaRPr lang="en-US" sz="4400" cap="small" dirty="0"/>
          </a:p>
        </p:txBody>
      </p:sp>
      <p:sp>
        <p:nvSpPr>
          <p:cNvPr id="3" name="Content Placeholder 2"/>
          <p:cNvSpPr>
            <a:spLocks noGrp="1"/>
          </p:cNvSpPr>
          <p:nvPr>
            <p:ph idx="1"/>
          </p:nvPr>
        </p:nvSpPr>
        <p:spPr>
          <a:xfrm>
            <a:off x="993629" y="1830912"/>
            <a:ext cx="9213628" cy="875261"/>
          </a:xfrm>
          <a:noFill/>
          <a:ln w="9525">
            <a:noFill/>
          </a:ln>
        </p:spPr>
        <p:txBody>
          <a:bodyPr>
            <a:noAutofit/>
          </a:bodyPr>
          <a:lstStyle/>
          <a:p>
            <a:pPr marL="457200" indent="-457200">
              <a:buSzPct val="90000"/>
            </a:pPr>
            <a:r>
              <a:rPr lang="en-US" sz="3600" dirty="0" smtClean="0">
                <a:solidFill>
                  <a:schemeClr val="tx1"/>
                </a:solidFill>
              </a:rPr>
              <a:t>Law review articles in Google search results?</a:t>
            </a:r>
          </a:p>
        </p:txBody>
      </p:sp>
      <p:sp>
        <p:nvSpPr>
          <p:cNvPr id="6" name="Content Placeholder 2"/>
          <p:cNvSpPr txBox="1">
            <a:spLocks/>
          </p:cNvSpPr>
          <p:nvPr/>
        </p:nvSpPr>
        <p:spPr>
          <a:xfrm>
            <a:off x="1833601" y="5255032"/>
            <a:ext cx="9058939" cy="532910"/>
          </a:xfrm>
          <a:prstGeom prst="rect">
            <a:avLst/>
          </a:prstGeom>
          <a:solidFill>
            <a:schemeClr val="bg1">
              <a:lumMod val="95000"/>
            </a:schemeClr>
          </a:solidFill>
          <a:ln w="9525">
            <a:solidFill>
              <a:schemeClr val="tx1"/>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509588" indent="-457200">
              <a:buSzPct val="90000"/>
            </a:pPr>
            <a:r>
              <a:rPr lang="en-US" sz="3000" dirty="0" smtClean="0">
                <a:solidFill>
                  <a:schemeClr val="tx1"/>
                </a:solidFill>
              </a:rPr>
              <a:t>1</a:t>
            </a:r>
            <a:r>
              <a:rPr lang="en-US" sz="3000" baseline="30000" dirty="0" smtClean="0">
                <a:solidFill>
                  <a:schemeClr val="tx1"/>
                </a:solidFill>
              </a:rPr>
              <a:t>st</a:t>
            </a:r>
            <a:r>
              <a:rPr lang="en-US" sz="3000" dirty="0" smtClean="0">
                <a:solidFill>
                  <a:schemeClr val="tx1"/>
                </a:solidFill>
              </a:rPr>
              <a:t>, 2</a:t>
            </a:r>
            <a:r>
              <a:rPr lang="en-US" sz="3000" baseline="30000" dirty="0" smtClean="0">
                <a:solidFill>
                  <a:schemeClr val="tx1"/>
                </a:solidFill>
              </a:rPr>
              <a:t>nd</a:t>
            </a:r>
            <a:r>
              <a:rPr lang="en-US" sz="3000" dirty="0" smtClean="0">
                <a:solidFill>
                  <a:schemeClr val="tx1"/>
                </a:solidFill>
              </a:rPr>
              <a:t>, 3</a:t>
            </a:r>
            <a:r>
              <a:rPr lang="en-US" sz="3000" baseline="30000" dirty="0" smtClean="0">
                <a:solidFill>
                  <a:schemeClr val="tx1"/>
                </a:solidFill>
              </a:rPr>
              <a:t>rd</a:t>
            </a:r>
            <a:r>
              <a:rPr lang="en-US" sz="3000" dirty="0" smtClean="0">
                <a:solidFill>
                  <a:schemeClr val="tx1"/>
                </a:solidFill>
              </a:rPr>
              <a:t> result – on the </a:t>
            </a:r>
            <a:r>
              <a:rPr lang="en-US" sz="3000" b="1" dirty="0" smtClean="0">
                <a:solidFill>
                  <a:schemeClr val="tx1"/>
                </a:solidFill>
              </a:rPr>
              <a:t>second</a:t>
            </a:r>
            <a:r>
              <a:rPr lang="en-US" sz="3000" dirty="0" smtClean="0">
                <a:solidFill>
                  <a:schemeClr val="tx1"/>
                </a:solidFill>
              </a:rPr>
              <a:t> page of results . . .</a:t>
            </a:r>
          </a:p>
        </p:txBody>
      </p:sp>
      <p:cxnSp>
        <p:nvCxnSpPr>
          <p:cNvPr id="4" name="Straight Arrow Connector 3"/>
          <p:cNvCxnSpPr>
            <a:stCxn id="10" idx="1"/>
          </p:cNvCxnSpPr>
          <p:nvPr/>
        </p:nvCxnSpPr>
        <p:spPr>
          <a:xfrm flipH="1">
            <a:off x="8592726" y="3598961"/>
            <a:ext cx="508744" cy="27276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9101470" y="2854682"/>
            <a:ext cx="2424222" cy="1488558"/>
          </a:xfrm>
          <a:prstGeom prst="rect">
            <a:avLst/>
          </a:prstGeom>
          <a:solidFill>
            <a:schemeClr val="bg1"/>
          </a:solidFill>
          <a:ln w="19050">
            <a:solidFill>
              <a:schemeClr val="accent6"/>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52388" indent="0">
              <a:buNone/>
            </a:pPr>
            <a:r>
              <a:rPr lang="en-US" sz="3000" dirty="0" smtClean="0">
                <a:solidFill>
                  <a:schemeClr val="tx1"/>
                </a:solidFill>
              </a:rPr>
              <a:t>Always the first law review article </a:t>
            </a:r>
          </a:p>
        </p:txBody>
      </p:sp>
      <p:sp>
        <p:nvSpPr>
          <p:cNvPr id="12" name="Content Placeholder 2"/>
          <p:cNvSpPr txBox="1">
            <a:spLocks/>
          </p:cNvSpPr>
          <p:nvPr/>
        </p:nvSpPr>
        <p:spPr>
          <a:xfrm>
            <a:off x="4137599" y="6078072"/>
            <a:ext cx="7045841" cy="551949"/>
          </a:xfrm>
          <a:prstGeom prst="rect">
            <a:avLst/>
          </a:prstGeom>
          <a:solidFill>
            <a:schemeClr val="bg1">
              <a:lumMod val="95000"/>
            </a:schemeClr>
          </a:solidFill>
          <a:ln w="9525">
            <a:solidFill>
              <a:schemeClr val="tx1"/>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509588" indent="-457200">
              <a:buSzPct val="90000"/>
            </a:pPr>
            <a:r>
              <a:rPr lang="en-US" sz="3000" dirty="0" smtClean="0">
                <a:solidFill>
                  <a:schemeClr val="tx1"/>
                </a:solidFill>
              </a:rPr>
              <a:t>Past the page break on the second page</a:t>
            </a:r>
          </a:p>
        </p:txBody>
      </p:sp>
      <p:sp>
        <p:nvSpPr>
          <p:cNvPr id="13" name="Content Placeholder 2"/>
          <p:cNvSpPr txBox="1">
            <a:spLocks/>
          </p:cNvSpPr>
          <p:nvPr/>
        </p:nvSpPr>
        <p:spPr>
          <a:xfrm>
            <a:off x="3664688" y="4503052"/>
            <a:ext cx="2842437" cy="504398"/>
          </a:xfrm>
          <a:prstGeom prst="rect">
            <a:avLst/>
          </a:prstGeom>
          <a:solidFill>
            <a:schemeClr val="bg1">
              <a:lumMod val="95000"/>
            </a:schemeClr>
          </a:solidFill>
          <a:ln w="9525">
            <a:solidFill>
              <a:schemeClr val="tx1"/>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509588" indent="-457200">
              <a:buSzPct val="90000"/>
            </a:pPr>
            <a:r>
              <a:rPr lang="en-US" sz="3000" dirty="0" smtClean="0">
                <a:solidFill>
                  <a:schemeClr val="tx1"/>
                </a:solidFill>
              </a:rPr>
              <a:t>7</a:t>
            </a:r>
            <a:r>
              <a:rPr lang="en-US" sz="3000" baseline="30000" dirty="0" smtClean="0">
                <a:solidFill>
                  <a:schemeClr val="tx1"/>
                </a:solidFill>
              </a:rPr>
              <a:t>th</a:t>
            </a:r>
            <a:r>
              <a:rPr lang="en-US" sz="3000" dirty="0" smtClean="0">
                <a:solidFill>
                  <a:schemeClr val="tx1"/>
                </a:solidFill>
              </a:rPr>
              <a:t> result . . .</a:t>
            </a:r>
          </a:p>
        </p:txBody>
      </p:sp>
    </p:spTree>
    <p:extLst>
      <p:ext uri="{BB962C8B-B14F-4D97-AF65-F5344CB8AC3E}">
        <p14:creationId xmlns:p14="http://schemas.microsoft.com/office/powerpoint/2010/main" val="2622819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8" t="5870" r="8529" b="18114"/>
          <a:stretch/>
        </p:blipFill>
        <p:spPr bwMode="auto">
          <a:xfrm>
            <a:off x="836221" y="1608505"/>
            <a:ext cx="11199835" cy="5166357"/>
          </a:xfrm>
          <a:prstGeom prst="rect">
            <a:avLst/>
          </a:prstGeom>
          <a:noFill/>
          <a:ln w="1905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1"/>
          <p:cNvSpPr>
            <a:spLocks noGrp="1"/>
          </p:cNvSpPr>
          <p:nvPr>
            <p:ph type="title"/>
          </p:nvPr>
        </p:nvSpPr>
        <p:spPr>
          <a:xfrm>
            <a:off x="455181" y="637512"/>
            <a:ext cx="7019508" cy="765342"/>
          </a:xfrm>
        </p:spPr>
        <p:txBody>
          <a:bodyPr>
            <a:normAutofit/>
          </a:bodyPr>
          <a:lstStyle/>
          <a:p>
            <a:r>
              <a:rPr lang="en-US" sz="4400" cap="small" dirty="0" smtClean="0"/>
              <a:t>Google Scholar Searching</a:t>
            </a:r>
            <a:endParaRPr lang="en-US" sz="4400" cap="small" dirty="0"/>
          </a:p>
        </p:txBody>
      </p:sp>
      <p:sp>
        <p:nvSpPr>
          <p:cNvPr id="6" name="Content Placeholder 2"/>
          <p:cNvSpPr txBox="1">
            <a:spLocks/>
          </p:cNvSpPr>
          <p:nvPr/>
        </p:nvSpPr>
        <p:spPr>
          <a:xfrm>
            <a:off x="2172482" y="2307265"/>
            <a:ext cx="8557947" cy="2647508"/>
          </a:xfrm>
          <a:prstGeom prst="rect">
            <a:avLst/>
          </a:prstGeom>
          <a:solidFill>
            <a:schemeClr val="bg1">
              <a:lumMod val="95000"/>
            </a:schemeClr>
          </a:solidFill>
          <a:ln w="9525">
            <a:solidFill>
              <a:schemeClr val="tx1"/>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57200" indent="-457200">
              <a:buSzPct val="90000"/>
            </a:pPr>
            <a:r>
              <a:rPr lang="en-US" sz="3600" dirty="0" smtClean="0">
                <a:solidFill>
                  <a:schemeClr val="tx1">
                    <a:lumMod val="95000"/>
                    <a:lumOff val="5000"/>
                  </a:schemeClr>
                </a:solidFill>
              </a:rPr>
              <a:t>Only searches “scholarly” sites</a:t>
            </a:r>
          </a:p>
          <a:p>
            <a:pPr marL="457200" indent="-457200">
              <a:buSzPct val="90000"/>
            </a:pPr>
            <a:r>
              <a:rPr lang="en-US" sz="3600" dirty="0" smtClean="0">
                <a:solidFill>
                  <a:schemeClr val="tx1">
                    <a:lumMod val="95000"/>
                    <a:lumOff val="5000"/>
                  </a:schemeClr>
                </a:solidFill>
              </a:rPr>
              <a:t>Different algorithm than “regular” Google</a:t>
            </a:r>
          </a:p>
          <a:p>
            <a:pPr marL="457200" indent="-457200">
              <a:buSzPct val="90000"/>
            </a:pPr>
            <a:r>
              <a:rPr lang="en-US" sz="3600" dirty="0" smtClean="0">
                <a:solidFill>
                  <a:schemeClr val="tx1">
                    <a:lumMod val="95000"/>
                    <a:lumOff val="5000"/>
                  </a:schemeClr>
                </a:solidFill>
              </a:rPr>
              <a:t>Results are scholarly articles from academic sources</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2689953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Dividend">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5896</TotalTime>
  <Words>2150</Words>
  <Application>Microsoft Macintosh PowerPoint</Application>
  <PresentationFormat>Custom</PresentationFormat>
  <Paragraphs>251</Paragraphs>
  <Slides>28</Slides>
  <Notes>22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Dividend</vt:lpstr>
      <vt:lpstr>Adjusting to the New  Legal Research Paradigm:   Best Practices for Search Engine Optimization of Legal Scholarship</vt:lpstr>
      <vt:lpstr>Overview</vt:lpstr>
      <vt:lpstr>The New Legal Research Paradigm: Google Scholar</vt:lpstr>
      <vt:lpstr>PowerPoint Presentation</vt:lpstr>
      <vt:lpstr>The New Legal Research Paradigm: Google Scholar</vt:lpstr>
      <vt:lpstr>Adjusting to The New Research Paradigm</vt:lpstr>
      <vt:lpstr>Google Searching</vt:lpstr>
      <vt:lpstr>Google Searching</vt:lpstr>
      <vt:lpstr>Google Scholar Searching</vt:lpstr>
      <vt:lpstr>Google Scholar Searching</vt:lpstr>
      <vt:lpstr>Google Scholar’s Academic Sources</vt:lpstr>
      <vt:lpstr>Rankings in Google Scholar</vt:lpstr>
      <vt:lpstr>Rankings in Google Scholar</vt:lpstr>
      <vt:lpstr>Google Scholar Algorithm</vt:lpstr>
      <vt:lpstr>Google Scholar Algorithm</vt:lpstr>
      <vt:lpstr>Best Practices for SEO:      The Four C’s of Web Publishing</vt:lpstr>
      <vt:lpstr>Best Practices 1:   Create  Attractive  Titles . . .</vt:lpstr>
      <vt:lpstr>Best Practices 1:   Create  Attractive  Abstracts . . .</vt:lpstr>
      <vt:lpstr>Best Practices 1:   Create  Attractive Metadata </vt:lpstr>
      <vt:lpstr>Weak Versus Strong Metadata</vt:lpstr>
      <vt:lpstr>Weak Versus Strong Metadata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Florida Levin College of 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engine optimization</dc:title>
  <dc:creator>Le, Avery</dc:creator>
  <cp:lastModifiedBy>Taryn Marks</cp:lastModifiedBy>
  <cp:revision>213</cp:revision>
  <cp:lastPrinted>2015-06-11T13:14:44Z</cp:lastPrinted>
  <dcterms:created xsi:type="dcterms:W3CDTF">2014-11-10T16:50:37Z</dcterms:created>
  <dcterms:modified xsi:type="dcterms:W3CDTF">2015-06-18T19:58:17Z</dcterms:modified>
</cp:coreProperties>
</file>